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08" r:id="rId2"/>
    <p:sldId id="469" r:id="rId3"/>
    <p:sldId id="459" r:id="rId4"/>
    <p:sldId id="471" r:id="rId5"/>
    <p:sldId id="422" r:id="rId6"/>
    <p:sldId id="428" r:id="rId7"/>
    <p:sldId id="429" r:id="rId8"/>
    <p:sldId id="430" r:id="rId9"/>
    <p:sldId id="431" r:id="rId10"/>
    <p:sldId id="432" r:id="rId11"/>
    <p:sldId id="454" r:id="rId12"/>
    <p:sldId id="444" r:id="rId13"/>
    <p:sldId id="437" r:id="rId14"/>
    <p:sldId id="443" r:id="rId15"/>
    <p:sldId id="441" r:id="rId16"/>
  </p:sldIdLst>
  <p:sldSz cx="12192000" cy="6858000"/>
  <p:notesSz cx="6805613" cy="99441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99FF"/>
    <a:srgbClr val="FF66CC"/>
    <a:srgbClr val="9999FF"/>
    <a:srgbClr val="6699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77242" autoAdjust="0"/>
  </p:normalViewPr>
  <p:slideViewPr>
    <p:cSldViewPr snapToGrid="0">
      <p:cViewPr varScale="1">
        <p:scale>
          <a:sx n="49" d="100"/>
          <a:sy n="49" d="100"/>
        </p:scale>
        <p:origin x="121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8854704E-BE9C-4883-9E61-6B8B36175E8E}" type="datetimeFigureOut">
              <a:rPr lang="da-DK" smtClean="0"/>
              <a:t>10-06-2024</a:t>
            </a:fld>
            <a:endParaRPr lang="da-DK"/>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41255F7A-89AF-47C7-94B8-82967C765F64}" type="slidenum">
              <a:rPr lang="da-DK" smtClean="0"/>
              <a:t>‹nr.›</a:t>
            </a:fld>
            <a:endParaRPr lang="da-DK"/>
          </a:p>
        </p:txBody>
      </p:sp>
    </p:spTree>
    <p:extLst>
      <p:ext uri="{BB962C8B-B14F-4D97-AF65-F5344CB8AC3E}">
        <p14:creationId xmlns:p14="http://schemas.microsoft.com/office/powerpoint/2010/main" val="24290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41255F7A-89AF-47C7-94B8-82967C765F64}" type="slidenum">
              <a:rPr lang="da-DK" smtClean="0"/>
              <a:t>1</a:t>
            </a:fld>
            <a:endParaRPr lang="da-DK"/>
          </a:p>
        </p:txBody>
      </p:sp>
    </p:spTree>
    <p:extLst>
      <p:ext uri="{BB962C8B-B14F-4D97-AF65-F5344CB8AC3E}">
        <p14:creationId xmlns:p14="http://schemas.microsoft.com/office/powerpoint/2010/main" val="215208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41255F7A-89AF-47C7-94B8-82967C765F64}" type="slidenum">
              <a:rPr lang="da-DK" smtClean="0"/>
              <a:t>12</a:t>
            </a:fld>
            <a:endParaRPr lang="da-DK"/>
          </a:p>
        </p:txBody>
      </p:sp>
    </p:spTree>
    <p:extLst>
      <p:ext uri="{BB962C8B-B14F-4D97-AF65-F5344CB8AC3E}">
        <p14:creationId xmlns:p14="http://schemas.microsoft.com/office/powerpoint/2010/main" val="3345052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fld id="{41255F7A-89AF-47C7-94B8-82967C765F64}" type="slidenum">
              <a:rPr lang="da-DK" smtClean="0"/>
              <a:t>13</a:t>
            </a:fld>
            <a:endParaRPr lang="da-DK"/>
          </a:p>
        </p:txBody>
      </p:sp>
    </p:spTree>
    <p:extLst>
      <p:ext uri="{BB962C8B-B14F-4D97-AF65-F5344CB8AC3E}">
        <p14:creationId xmlns:p14="http://schemas.microsoft.com/office/powerpoint/2010/main" val="4241349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fld id="{41255F7A-89AF-47C7-94B8-82967C765F64}" type="slidenum">
              <a:rPr lang="da-DK" smtClean="0"/>
              <a:t>14</a:t>
            </a:fld>
            <a:endParaRPr lang="da-DK"/>
          </a:p>
        </p:txBody>
      </p:sp>
    </p:spTree>
    <p:extLst>
      <p:ext uri="{BB962C8B-B14F-4D97-AF65-F5344CB8AC3E}">
        <p14:creationId xmlns:p14="http://schemas.microsoft.com/office/powerpoint/2010/main" val="4280881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41255F7A-89AF-47C7-94B8-82967C765F64}" type="slidenum">
              <a:rPr lang="da-DK" smtClean="0"/>
              <a:t>15</a:t>
            </a:fld>
            <a:endParaRPr lang="da-DK"/>
          </a:p>
        </p:txBody>
      </p:sp>
    </p:spTree>
    <p:extLst>
      <p:ext uri="{BB962C8B-B14F-4D97-AF65-F5344CB8AC3E}">
        <p14:creationId xmlns:p14="http://schemas.microsoft.com/office/powerpoint/2010/main" val="2688775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C41DE-E636-7FB5-DAAF-6393F94AD973}"/>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59C8D5B5-FAFA-0B23-D35F-0145ED852C50}"/>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1412BD21-DC78-F57B-A565-6B9FA159419B}"/>
              </a:ext>
            </a:extLst>
          </p:cNvPr>
          <p:cNvSpPr>
            <a:spLocks noGrp="1"/>
          </p:cNvSpPr>
          <p:nvPr>
            <p:ph type="body" idx="1"/>
          </p:nvPr>
        </p:nvSpPr>
        <p:spPr/>
        <p:txBody>
          <a:bodyPr/>
          <a:lstStyle/>
          <a:p>
            <a:endParaRPr lang="da-DK" dirty="0"/>
          </a:p>
        </p:txBody>
      </p:sp>
      <p:sp>
        <p:nvSpPr>
          <p:cNvPr id="4" name="Pladsholder til slidenummer 3">
            <a:extLst>
              <a:ext uri="{FF2B5EF4-FFF2-40B4-BE49-F238E27FC236}">
                <a16:creationId xmlns:a16="http://schemas.microsoft.com/office/drawing/2014/main" id="{099B0061-1E16-E048-8C9B-C11C3D7115C8}"/>
              </a:ext>
            </a:extLst>
          </p:cNvPr>
          <p:cNvSpPr>
            <a:spLocks noGrp="1"/>
          </p:cNvSpPr>
          <p:nvPr>
            <p:ph type="sldNum" sz="quarter" idx="5"/>
          </p:nvPr>
        </p:nvSpPr>
        <p:spPr/>
        <p:txBody>
          <a:bodyPr/>
          <a:lstStyle/>
          <a:p>
            <a:fld id="{41255F7A-89AF-47C7-94B8-82967C765F64}" type="slidenum">
              <a:rPr lang="da-DK" smtClean="0"/>
              <a:t>4</a:t>
            </a:fld>
            <a:endParaRPr lang="da-DK"/>
          </a:p>
        </p:txBody>
      </p:sp>
    </p:spTree>
    <p:extLst>
      <p:ext uri="{BB962C8B-B14F-4D97-AF65-F5344CB8AC3E}">
        <p14:creationId xmlns:p14="http://schemas.microsoft.com/office/powerpoint/2010/main" val="2351234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41255F7A-89AF-47C7-94B8-82967C765F64}" type="slidenum">
              <a:rPr lang="da-DK" smtClean="0"/>
              <a:t>5</a:t>
            </a:fld>
            <a:endParaRPr lang="da-DK"/>
          </a:p>
        </p:txBody>
      </p:sp>
    </p:spTree>
    <p:extLst>
      <p:ext uri="{BB962C8B-B14F-4D97-AF65-F5344CB8AC3E}">
        <p14:creationId xmlns:p14="http://schemas.microsoft.com/office/powerpoint/2010/main" val="2928815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fld id="{41255F7A-89AF-47C7-94B8-82967C765F64}" type="slidenum">
              <a:rPr lang="da-DK" smtClean="0"/>
              <a:t>6</a:t>
            </a:fld>
            <a:endParaRPr lang="da-DK"/>
          </a:p>
        </p:txBody>
      </p:sp>
    </p:spTree>
    <p:extLst>
      <p:ext uri="{BB962C8B-B14F-4D97-AF65-F5344CB8AC3E}">
        <p14:creationId xmlns:p14="http://schemas.microsoft.com/office/powerpoint/2010/main" val="3236342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fld id="{41255F7A-89AF-47C7-94B8-82967C765F64}" type="slidenum">
              <a:rPr lang="da-DK" smtClean="0"/>
              <a:t>7</a:t>
            </a:fld>
            <a:endParaRPr lang="da-DK"/>
          </a:p>
        </p:txBody>
      </p:sp>
    </p:spTree>
    <p:extLst>
      <p:ext uri="{BB962C8B-B14F-4D97-AF65-F5344CB8AC3E}">
        <p14:creationId xmlns:p14="http://schemas.microsoft.com/office/powerpoint/2010/main" val="2651341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41255F7A-89AF-47C7-94B8-82967C765F64}" type="slidenum">
              <a:rPr lang="da-DK" smtClean="0"/>
              <a:t>8</a:t>
            </a:fld>
            <a:endParaRPr lang="da-DK"/>
          </a:p>
        </p:txBody>
      </p:sp>
    </p:spTree>
    <p:extLst>
      <p:ext uri="{BB962C8B-B14F-4D97-AF65-F5344CB8AC3E}">
        <p14:creationId xmlns:p14="http://schemas.microsoft.com/office/powerpoint/2010/main" val="659105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41255F7A-89AF-47C7-94B8-82967C765F64}" type="slidenum">
              <a:rPr lang="da-DK" smtClean="0"/>
              <a:t>9</a:t>
            </a:fld>
            <a:endParaRPr lang="da-DK"/>
          </a:p>
        </p:txBody>
      </p:sp>
    </p:spTree>
    <p:extLst>
      <p:ext uri="{BB962C8B-B14F-4D97-AF65-F5344CB8AC3E}">
        <p14:creationId xmlns:p14="http://schemas.microsoft.com/office/powerpoint/2010/main" val="1667735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41255F7A-89AF-47C7-94B8-82967C765F64}" type="slidenum">
              <a:rPr lang="da-DK" smtClean="0"/>
              <a:t>10</a:t>
            </a:fld>
            <a:endParaRPr lang="da-DK"/>
          </a:p>
        </p:txBody>
      </p:sp>
    </p:spTree>
    <p:extLst>
      <p:ext uri="{BB962C8B-B14F-4D97-AF65-F5344CB8AC3E}">
        <p14:creationId xmlns:p14="http://schemas.microsoft.com/office/powerpoint/2010/main" val="1009302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fld id="{41255F7A-89AF-47C7-94B8-82967C765F64}" type="slidenum">
              <a:rPr lang="da-DK" smtClean="0"/>
              <a:t>11</a:t>
            </a:fld>
            <a:endParaRPr lang="da-DK"/>
          </a:p>
        </p:txBody>
      </p:sp>
    </p:spTree>
    <p:extLst>
      <p:ext uri="{BB962C8B-B14F-4D97-AF65-F5344CB8AC3E}">
        <p14:creationId xmlns:p14="http://schemas.microsoft.com/office/powerpoint/2010/main" val="2779180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54B8-17AD-4FBF-9500-B0EF220C6F8A}"/>
              </a:ext>
            </a:extLst>
          </p:cNvPr>
          <p:cNvSpPr>
            <a:spLocks noGrp="1"/>
          </p:cNvSpPr>
          <p:nvPr>
            <p:ph type="ctrTitle"/>
          </p:nvPr>
        </p:nvSpPr>
        <p:spPr>
          <a:xfrm>
            <a:off x="1524000" y="1122363"/>
            <a:ext cx="9144000" cy="2387600"/>
          </a:xfrm>
        </p:spPr>
        <p:txBody>
          <a:bodyPr anchor="b"/>
          <a:lstStyle>
            <a:lvl1pPr algn="ctr">
              <a:defRPr sz="6000"/>
            </a:lvl1pPr>
          </a:lstStyle>
          <a:p>
            <a:r>
              <a:rPr lang="da-DK"/>
              <a:t>Click to edit Master title style</a:t>
            </a:r>
            <a:endParaRPr lang="da-DK" dirty="0"/>
          </a:p>
        </p:txBody>
      </p:sp>
      <p:sp>
        <p:nvSpPr>
          <p:cNvPr id="3" name="Subtitle 2">
            <a:extLst>
              <a:ext uri="{FF2B5EF4-FFF2-40B4-BE49-F238E27FC236}">
                <a16:creationId xmlns:a16="http://schemas.microsoft.com/office/drawing/2014/main" id="{BD3D620E-DAEE-40C5-AF7C-01AC219E42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Click to edit Master subtitle style</a:t>
            </a:r>
            <a:endParaRPr lang="da-DK" dirty="0"/>
          </a:p>
        </p:txBody>
      </p:sp>
      <p:sp>
        <p:nvSpPr>
          <p:cNvPr id="4" name="Date Placeholder 3">
            <a:extLst>
              <a:ext uri="{FF2B5EF4-FFF2-40B4-BE49-F238E27FC236}">
                <a16:creationId xmlns:a16="http://schemas.microsoft.com/office/drawing/2014/main" id="{5A747BB5-8253-48B4-B60B-B6E256030611}"/>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5" name="Footer Placeholder 4">
            <a:extLst>
              <a:ext uri="{FF2B5EF4-FFF2-40B4-BE49-F238E27FC236}">
                <a16:creationId xmlns:a16="http://schemas.microsoft.com/office/drawing/2014/main" id="{23DCE401-2622-45DD-8E8E-5A144F211806}"/>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46B1F571-94E1-4273-A65A-9DA17BA2C375}"/>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3114401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E5D6F-1759-471B-9E0E-66AA6297941B}"/>
              </a:ext>
            </a:extLst>
          </p:cNvPr>
          <p:cNvSpPr>
            <a:spLocks noGrp="1"/>
          </p:cNvSpPr>
          <p:nvPr>
            <p:ph type="title"/>
          </p:nvPr>
        </p:nvSpPr>
        <p:spPr/>
        <p:txBody>
          <a:bodyPr/>
          <a:lstStyle/>
          <a:p>
            <a:r>
              <a:rPr lang="da-DK"/>
              <a:t>Click to edit Master title style</a:t>
            </a:r>
            <a:endParaRPr lang="da-DK" dirty="0"/>
          </a:p>
        </p:txBody>
      </p:sp>
      <p:sp>
        <p:nvSpPr>
          <p:cNvPr id="3" name="Vertical Text Placeholder 2">
            <a:extLst>
              <a:ext uri="{FF2B5EF4-FFF2-40B4-BE49-F238E27FC236}">
                <a16:creationId xmlns:a16="http://schemas.microsoft.com/office/drawing/2014/main" id="{48A69B82-2F29-4935-8FAD-23E353C8AA5A}"/>
              </a:ext>
            </a:extLst>
          </p:cNvPr>
          <p:cNvSpPr>
            <a:spLocks noGrp="1"/>
          </p:cNvSpPr>
          <p:nvPr>
            <p:ph type="body" orient="vert" idx="1"/>
          </p:nvPr>
        </p:nvSpPr>
        <p:spPr/>
        <p:txBody>
          <a:bodyPr vert="eaVert"/>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4" name="Date Placeholder 3">
            <a:extLst>
              <a:ext uri="{FF2B5EF4-FFF2-40B4-BE49-F238E27FC236}">
                <a16:creationId xmlns:a16="http://schemas.microsoft.com/office/drawing/2014/main" id="{CC4D0E03-A655-4124-BAF5-CA1B3E77FEDC}"/>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5" name="Footer Placeholder 4">
            <a:extLst>
              <a:ext uri="{FF2B5EF4-FFF2-40B4-BE49-F238E27FC236}">
                <a16:creationId xmlns:a16="http://schemas.microsoft.com/office/drawing/2014/main" id="{8D047A5A-139D-4644-BC16-F13AD1C3B94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6FB7D358-68CD-48FD-A504-CBDD80CB114C}"/>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1828068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21EAAA-6EC7-40D9-AA34-31B8D47DFE58}"/>
              </a:ext>
            </a:extLst>
          </p:cNvPr>
          <p:cNvSpPr>
            <a:spLocks noGrp="1"/>
          </p:cNvSpPr>
          <p:nvPr>
            <p:ph type="title" orient="vert"/>
          </p:nvPr>
        </p:nvSpPr>
        <p:spPr>
          <a:xfrm>
            <a:off x="8724900" y="365125"/>
            <a:ext cx="2628900" cy="5811838"/>
          </a:xfrm>
        </p:spPr>
        <p:txBody>
          <a:bodyPr vert="eaVert"/>
          <a:lstStyle/>
          <a:p>
            <a:r>
              <a:rPr lang="da-DK"/>
              <a:t>Click to edit Master title style</a:t>
            </a:r>
            <a:endParaRPr lang="da-DK" dirty="0"/>
          </a:p>
        </p:txBody>
      </p:sp>
      <p:sp>
        <p:nvSpPr>
          <p:cNvPr id="3" name="Vertical Text Placeholder 2">
            <a:extLst>
              <a:ext uri="{FF2B5EF4-FFF2-40B4-BE49-F238E27FC236}">
                <a16:creationId xmlns:a16="http://schemas.microsoft.com/office/drawing/2014/main" id="{5B14EEA6-412D-483F-AF2D-7B3690CF2194}"/>
              </a:ext>
            </a:extLst>
          </p:cNvPr>
          <p:cNvSpPr>
            <a:spLocks noGrp="1"/>
          </p:cNvSpPr>
          <p:nvPr>
            <p:ph type="body" orient="vert" idx="1"/>
          </p:nvPr>
        </p:nvSpPr>
        <p:spPr>
          <a:xfrm>
            <a:off x="838200" y="365125"/>
            <a:ext cx="7734300" cy="5811838"/>
          </a:xfrm>
        </p:spPr>
        <p:txBody>
          <a:bodyPr vert="eaVert"/>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4" name="Date Placeholder 3">
            <a:extLst>
              <a:ext uri="{FF2B5EF4-FFF2-40B4-BE49-F238E27FC236}">
                <a16:creationId xmlns:a16="http://schemas.microsoft.com/office/drawing/2014/main" id="{8EF6209B-8E98-458C-AF5E-B8A753FFC02E}"/>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5" name="Footer Placeholder 4">
            <a:extLst>
              <a:ext uri="{FF2B5EF4-FFF2-40B4-BE49-F238E27FC236}">
                <a16:creationId xmlns:a16="http://schemas.microsoft.com/office/drawing/2014/main" id="{4BCD2203-D98B-4935-BCB0-B5DF8DFD0B5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5420E61-2899-4184-B7E3-53C758110F48}"/>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618825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C360-4568-4746-9515-C88DB96AA930}"/>
              </a:ext>
            </a:extLst>
          </p:cNvPr>
          <p:cNvSpPr>
            <a:spLocks noGrp="1"/>
          </p:cNvSpPr>
          <p:nvPr>
            <p:ph type="title"/>
          </p:nvPr>
        </p:nvSpPr>
        <p:spPr/>
        <p:txBody>
          <a:bodyPr/>
          <a:lstStyle/>
          <a:p>
            <a:r>
              <a:rPr lang="da-DK"/>
              <a:t>Click to edit Master title style</a:t>
            </a:r>
            <a:endParaRPr lang="da-DK" dirty="0"/>
          </a:p>
        </p:txBody>
      </p:sp>
      <p:sp>
        <p:nvSpPr>
          <p:cNvPr id="3" name="Content Placeholder 2">
            <a:extLst>
              <a:ext uri="{FF2B5EF4-FFF2-40B4-BE49-F238E27FC236}">
                <a16:creationId xmlns:a16="http://schemas.microsoft.com/office/drawing/2014/main" id="{357D1E0A-8FB7-412F-9E7F-8EEC79A3F14C}"/>
              </a:ext>
            </a:extLst>
          </p:cNvPr>
          <p:cNvSpPr>
            <a:spLocks noGrp="1"/>
          </p:cNvSpPr>
          <p:nvPr>
            <p:ph idx="1"/>
          </p:nvPr>
        </p:nvSpPr>
        <p:spPr/>
        <p:txBody>
          <a:bodyPr/>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4" name="Date Placeholder 3">
            <a:extLst>
              <a:ext uri="{FF2B5EF4-FFF2-40B4-BE49-F238E27FC236}">
                <a16:creationId xmlns:a16="http://schemas.microsoft.com/office/drawing/2014/main" id="{FE26B99E-85F6-4B9B-9834-796A006845A8}"/>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5" name="Footer Placeholder 4">
            <a:extLst>
              <a:ext uri="{FF2B5EF4-FFF2-40B4-BE49-F238E27FC236}">
                <a16:creationId xmlns:a16="http://schemas.microsoft.com/office/drawing/2014/main" id="{358A3DCE-AFF9-4A4D-9622-45FC82E6D3E4}"/>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76903F81-D90C-42B0-B3E6-54AC16BDE550}"/>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174883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201B7-A406-4CFF-9C20-E3CD8F854F43}"/>
              </a:ext>
            </a:extLst>
          </p:cNvPr>
          <p:cNvSpPr>
            <a:spLocks noGrp="1"/>
          </p:cNvSpPr>
          <p:nvPr>
            <p:ph type="title"/>
          </p:nvPr>
        </p:nvSpPr>
        <p:spPr>
          <a:xfrm>
            <a:off x="831850" y="1709738"/>
            <a:ext cx="10515600" cy="2852737"/>
          </a:xfrm>
        </p:spPr>
        <p:txBody>
          <a:bodyPr anchor="b"/>
          <a:lstStyle>
            <a:lvl1pPr>
              <a:defRPr sz="6000"/>
            </a:lvl1pPr>
          </a:lstStyle>
          <a:p>
            <a:r>
              <a:rPr lang="da-DK"/>
              <a:t>Click to edit Master title style</a:t>
            </a:r>
            <a:endParaRPr lang="da-DK" dirty="0"/>
          </a:p>
        </p:txBody>
      </p:sp>
      <p:sp>
        <p:nvSpPr>
          <p:cNvPr id="3" name="Text Placeholder 2">
            <a:extLst>
              <a:ext uri="{FF2B5EF4-FFF2-40B4-BE49-F238E27FC236}">
                <a16:creationId xmlns:a16="http://schemas.microsoft.com/office/drawing/2014/main" id="{ABB6150D-4CDC-4DC5-9406-434F2E2DF6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Edit Master text styles</a:t>
            </a:r>
            <a:endParaRPr lang="da-DK" dirty="0"/>
          </a:p>
        </p:txBody>
      </p:sp>
      <p:sp>
        <p:nvSpPr>
          <p:cNvPr id="4" name="Date Placeholder 3">
            <a:extLst>
              <a:ext uri="{FF2B5EF4-FFF2-40B4-BE49-F238E27FC236}">
                <a16:creationId xmlns:a16="http://schemas.microsoft.com/office/drawing/2014/main" id="{A831A0EB-2E2A-4F92-A59D-680CC30C330D}"/>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5" name="Footer Placeholder 4">
            <a:extLst>
              <a:ext uri="{FF2B5EF4-FFF2-40B4-BE49-F238E27FC236}">
                <a16:creationId xmlns:a16="http://schemas.microsoft.com/office/drawing/2014/main" id="{5DA9D63A-F362-4B2B-996D-4E3B4FFC0FD6}"/>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971B9EFD-7616-4837-94D8-F5275A2DE679}"/>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2717830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E614F-3EE0-4E12-8780-A6942791B175}"/>
              </a:ext>
            </a:extLst>
          </p:cNvPr>
          <p:cNvSpPr>
            <a:spLocks noGrp="1"/>
          </p:cNvSpPr>
          <p:nvPr>
            <p:ph type="title"/>
          </p:nvPr>
        </p:nvSpPr>
        <p:spPr/>
        <p:txBody>
          <a:bodyPr/>
          <a:lstStyle/>
          <a:p>
            <a:r>
              <a:rPr lang="da-DK"/>
              <a:t>Click to edit Master title style</a:t>
            </a:r>
            <a:endParaRPr lang="da-DK" dirty="0"/>
          </a:p>
        </p:txBody>
      </p:sp>
      <p:sp>
        <p:nvSpPr>
          <p:cNvPr id="3" name="Content Placeholder 2">
            <a:extLst>
              <a:ext uri="{FF2B5EF4-FFF2-40B4-BE49-F238E27FC236}">
                <a16:creationId xmlns:a16="http://schemas.microsoft.com/office/drawing/2014/main" id="{CE40782E-7141-40AB-862C-DE6B10F2BC57}"/>
              </a:ext>
            </a:extLst>
          </p:cNvPr>
          <p:cNvSpPr>
            <a:spLocks noGrp="1"/>
          </p:cNvSpPr>
          <p:nvPr>
            <p:ph sz="half" idx="1"/>
          </p:nvPr>
        </p:nvSpPr>
        <p:spPr>
          <a:xfrm>
            <a:off x="838200" y="1825625"/>
            <a:ext cx="5181600" cy="4351338"/>
          </a:xfrm>
        </p:spPr>
        <p:txBody>
          <a:bodyPr/>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4" name="Content Placeholder 3">
            <a:extLst>
              <a:ext uri="{FF2B5EF4-FFF2-40B4-BE49-F238E27FC236}">
                <a16:creationId xmlns:a16="http://schemas.microsoft.com/office/drawing/2014/main" id="{5ED086D7-3495-4FC9-8C8C-5B2BF5732B69}"/>
              </a:ext>
            </a:extLst>
          </p:cNvPr>
          <p:cNvSpPr>
            <a:spLocks noGrp="1"/>
          </p:cNvSpPr>
          <p:nvPr>
            <p:ph sz="half" idx="2"/>
          </p:nvPr>
        </p:nvSpPr>
        <p:spPr>
          <a:xfrm>
            <a:off x="6172200" y="1825625"/>
            <a:ext cx="5181600" cy="4351338"/>
          </a:xfrm>
        </p:spPr>
        <p:txBody>
          <a:bodyPr/>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5" name="Date Placeholder 4">
            <a:extLst>
              <a:ext uri="{FF2B5EF4-FFF2-40B4-BE49-F238E27FC236}">
                <a16:creationId xmlns:a16="http://schemas.microsoft.com/office/drawing/2014/main" id="{60892419-DC2B-4A02-8368-EF72DE0ECB29}"/>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6" name="Footer Placeholder 5">
            <a:extLst>
              <a:ext uri="{FF2B5EF4-FFF2-40B4-BE49-F238E27FC236}">
                <a16:creationId xmlns:a16="http://schemas.microsoft.com/office/drawing/2014/main" id="{75875F9F-7024-41A4-B13F-59DBE8D01C9A}"/>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FD5C5D31-B5E8-4CB4-840D-CBE67E9681F6}"/>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1049713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487CE-4241-4B1B-8337-6260663E6136}"/>
              </a:ext>
            </a:extLst>
          </p:cNvPr>
          <p:cNvSpPr>
            <a:spLocks noGrp="1"/>
          </p:cNvSpPr>
          <p:nvPr>
            <p:ph type="title"/>
          </p:nvPr>
        </p:nvSpPr>
        <p:spPr>
          <a:xfrm>
            <a:off x="839788" y="365125"/>
            <a:ext cx="10515600" cy="1325563"/>
          </a:xfrm>
        </p:spPr>
        <p:txBody>
          <a:bodyPr/>
          <a:lstStyle/>
          <a:p>
            <a:r>
              <a:rPr lang="da-DK"/>
              <a:t>Click to edit Master title style</a:t>
            </a:r>
            <a:endParaRPr lang="da-DK" dirty="0"/>
          </a:p>
        </p:txBody>
      </p:sp>
      <p:sp>
        <p:nvSpPr>
          <p:cNvPr id="3" name="Text Placeholder 2">
            <a:extLst>
              <a:ext uri="{FF2B5EF4-FFF2-40B4-BE49-F238E27FC236}">
                <a16:creationId xmlns:a16="http://schemas.microsoft.com/office/drawing/2014/main" id="{E19489A9-3867-4215-ADB7-79F78F44E1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Edit Master text styles</a:t>
            </a:r>
            <a:endParaRPr lang="da-DK" dirty="0"/>
          </a:p>
        </p:txBody>
      </p:sp>
      <p:sp>
        <p:nvSpPr>
          <p:cNvPr id="4" name="Content Placeholder 3">
            <a:extLst>
              <a:ext uri="{FF2B5EF4-FFF2-40B4-BE49-F238E27FC236}">
                <a16:creationId xmlns:a16="http://schemas.microsoft.com/office/drawing/2014/main" id="{65E7501B-8789-4EE1-AB07-0D3F7DAC43F4}"/>
              </a:ext>
            </a:extLst>
          </p:cNvPr>
          <p:cNvSpPr>
            <a:spLocks noGrp="1"/>
          </p:cNvSpPr>
          <p:nvPr>
            <p:ph sz="half" idx="2"/>
          </p:nvPr>
        </p:nvSpPr>
        <p:spPr>
          <a:xfrm>
            <a:off x="839788" y="2505075"/>
            <a:ext cx="5157787" cy="3684588"/>
          </a:xfrm>
        </p:spPr>
        <p:txBody>
          <a:bodyPr/>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5" name="Text Placeholder 4">
            <a:extLst>
              <a:ext uri="{FF2B5EF4-FFF2-40B4-BE49-F238E27FC236}">
                <a16:creationId xmlns:a16="http://schemas.microsoft.com/office/drawing/2014/main" id="{F51AC905-625F-4F74-8B70-250FC23A7C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Edit Master text styles</a:t>
            </a:r>
            <a:endParaRPr lang="da-DK" dirty="0"/>
          </a:p>
        </p:txBody>
      </p:sp>
      <p:sp>
        <p:nvSpPr>
          <p:cNvPr id="6" name="Content Placeholder 5">
            <a:extLst>
              <a:ext uri="{FF2B5EF4-FFF2-40B4-BE49-F238E27FC236}">
                <a16:creationId xmlns:a16="http://schemas.microsoft.com/office/drawing/2014/main" id="{6EA3148D-3D02-4605-A770-83C91A5CD8C7}"/>
              </a:ext>
            </a:extLst>
          </p:cNvPr>
          <p:cNvSpPr>
            <a:spLocks noGrp="1"/>
          </p:cNvSpPr>
          <p:nvPr>
            <p:ph sz="quarter" idx="4"/>
          </p:nvPr>
        </p:nvSpPr>
        <p:spPr>
          <a:xfrm>
            <a:off x="6172200" y="2505075"/>
            <a:ext cx="5183188" cy="3684588"/>
          </a:xfrm>
        </p:spPr>
        <p:txBody>
          <a:bodyPr/>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7" name="Date Placeholder 6">
            <a:extLst>
              <a:ext uri="{FF2B5EF4-FFF2-40B4-BE49-F238E27FC236}">
                <a16:creationId xmlns:a16="http://schemas.microsoft.com/office/drawing/2014/main" id="{4FF00F7A-8162-4835-A05F-750C832188A8}"/>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8" name="Footer Placeholder 7">
            <a:extLst>
              <a:ext uri="{FF2B5EF4-FFF2-40B4-BE49-F238E27FC236}">
                <a16:creationId xmlns:a16="http://schemas.microsoft.com/office/drawing/2014/main" id="{2BDBACBD-9C61-463E-87AE-F266A9EC5962}"/>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CE0DDD02-457D-4C80-8996-DDFF8E8E7509}"/>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274969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F866D-B430-4807-9360-E406183C1B7B}"/>
              </a:ext>
            </a:extLst>
          </p:cNvPr>
          <p:cNvSpPr>
            <a:spLocks noGrp="1"/>
          </p:cNvSpPr>
          <p:nvPr>
            <p:ph type="title"/>
          </p:nvPr>
        </p:nvSpPr>
        <p:spPr/>
        <p:txBody>
          <a:bodyPr/>
          <a:lstStyle/>
          <a:p>
            <a:r>
              <a:rPr lang="da-DK"/>
              <a:t>Click to edit Master title style</a:t>
            </a:r>
            <a:endParaRPr lang="da-DK" dirty="0"/>
          </a:p>
        </p:txBody>
      </p:sp>
      <p:sp>
        <p:nvSpPr>
          <p:cNvPr id="3" name="Date Placeholder 2">
            <a:extLst>
              <a:ext uri="{FF2B5EF4-FFF2-40B4-BE49-F238E27FC236}">
                <a16:creationId xmlns:a16="http://schemas.microsoft.com/office/drawing/2014/main" id="{5BAA1F07-0538-42EE-A763-131DBBB337AE}"/>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4" name="Footer Placeholder 3">
            <a:extLst>
              <a:ext uri="{FF2B5EF4-FFF2-40B4-BE49-F238E27FC236}">
                <a16:creationId xmlns:a16="http://schemas.microsoft.com/office/drawing/2014/main" id="{B6971DFB-7AD3-42DA-9E25-2517C6C971B0}"/>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AB97F9D7-912A-4885-9DD0-B76518B8EA4C}"/>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290978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197F85-B7A2-4718-BA5E-173324B76A1F}"/>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3" name="Footer Placeholder 2">
            <a:extLst>
              <a:ext uri="{FF2B5EF4-FFF2-40B4-BE49-F238E27FC236}">
                <a16:creationId xmlns:a16="http://schemas.microsoft.com/office/drawing/2014/main" id="{35594955-7E92-475B-B518-1EFF3AF306B2}"/>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7A6BDB64-CABD-4EE4-A1AC-7364C9DAF108}"/>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634584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48D87-B424-49B0-B3EE-635960AAC384}"/>
              </a:ext>
            </a:extLst>
          </p:cNvPr>
          <p:cNvSpPr>
            <a:spLocks noGrp="1"/>
          </p:cNvSpPr>
          <p:nvPr>
            <p:ph type="title"/>
          </p:nvPr>
        </p:nvSpPr>
        <p:spPr>
          <a:xfrm>
            <a:off x="839788" y="457200"/>
            <a:ext cx="3932237" cy="1600200"/>
          </a:xfrm>
        </p:spPr>
        <p:txBody>
          <a:bodyPr anchor="b"/>
          <a:lstStyle>
            <a:lvl1pPr>
              <a:defRPr sz="3200"/>
            </a:lvl1pPr>
          </a:lstStyle>
          <a:p>
            <a:r>
              <a:rPr lang="da-DK"/>
              <a:t>Click to edit Master title style</a:t>
            </a:r>
            <a:endParaRPr lang="da-DK" dirty="0"/>
          </a:p>
        </p:txBody>
      </p:sp>
      <p:sp>
        <p:nvSpPr>
          <p:cNvPr id="3" name="Content Placeholder 2">
            <a:extLst>
              <a:ext uri="{FF2B5EF4-FFF2-40B4-BE49-F238E27FC236}">
                <a16:creationId xmlns:a16="http://schemas.microsoft.com/office/drawing/2014/main" id="{565B4A5F-AB9C-42FA-ADFF-EC8C827850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4" name="Text Placeholder 3">
            <a:extLst>
              <a:ext uri="{FF2B5EF4-FFF2-40B4-BE49-F238E27FC236}">
                <a16:creationId xmlns:a16="http://schemas.microsoft.com/office/drawing/2014/main" id="{2B125BCF-6A2F-4E83-B0A3-89D706E2ED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Edit Master text styles</a:t>
            </a:r>
            <a:endParaRPr lang="da-DK" dirty="0"/>
          </a:p>
        </p:txBody>
      </p:sp>
      <p:sp>
        <p:nvSpPr>
          <p:cNvPr id="5" name="Date Placeholder 4">
            <a:extLst>
              <a:ext uri="{FF2B5EF4-FFF2-40B4-BE49-F238E27FC236}">
                <a16:creationId xmlns:a16="http://schemas.microsoft.com/office/drawing/2014/main" id="{EDD01970-424B-455E-99C8-08630BA6D14D}"/>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6" name="Footer Placeholder 5">
            <a:extLst>
              <a:ext uri="{FF2B5EF4-FFF2-40B4-BE49-F238E27FC236}">
                <a16:creationId xmlns:a16="http://schemas.microsoft.com/office/drawing/2014/main" id="{DA68EB44-78E3-4EF5-B077-50E0CC655B09}"/>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554CB1E4-1C24-42B8-B528-C6AD842DA9C2}"/>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2051718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37410-458E-46BB-89DF-82A0E7D778D3}"/>
              </a:ext>
            </a:extLst>
          </p:cNvPr>
          <p:cNvSpPr>
            <a:spLocks noGrp="1"/>
          </p:cNvSpPr>
          <p:nvPr>
            <p:ph type="title"/>
          </p:nvPr>
        </p:nvSpPr>
        <p:spPr>
          <a:xfrm>
            <a:off x="839788" y="457200"/>
            <a:ext cx="3932237" cy="1600200"/>
          </a:xfrm>
        </p:spPr>
        <p:txBody>
          <a:bodyPr anchor="b"/>
          <a:lstStyle>
            <a:lvl1pPr>
              <a:defRPr sz="3200"/>
            </a:lvl1pPr>
          </a:lstStyle>
          <a:p>
            <a:r>
              <a:rPr lang="da-DK"/>
              <a:t>Click to edit Master title style</a:t>
            </a:r>
            <a:endParaRPr lang="da-DK" dirty="0"/>
          </a:p>
        </p:txBody>
      </p:sp>
      <p:sp>
        <p:nvSpPr>
          <p:cNvPr id="3" name="Picture Placeholder 2">
            <a:extLst>
              <a:ext uri="{FF2B5EF4-FFF2-40B4-BE49-F238E27FC236}">
                <a16:creationId xmlns:a16="http://schemas.microsoft.com/office/drawing/2014/main" id="{37EE3204-A16A-4B21-B2F6-7D60D0125D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a:extLst>
              <a:ext uri="{FF2B5EF4-FFF2-40B4-BE49-F238E27FC236}">
                <a16:creationId xmlns:a16="http://schemas.microsoft.com/office/drawing/2014/main" id="{317E81C1-A91B-485D-AD8C-E609D8D9FB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Edit Master text styles</a:t>
            </a:r>
            <a:endParaRPr lang="da-DK" dirty="0"/>
          </a:p>
        </p:txBody>
      </p:sp>
      <p:sp>
        <p:nvSpPr>
          <p:cNvPr id="5" name="Date Placeholder 4">
            <a:extLst>
              <a:ext uri="{FF2B5EF4-FFF2-40B4-BE49-F238E27FC236}">
                <a16:creationId xmlns:a16="http://schemas.microsoft.com/office/drawing/2014/main" id="{A9D66127-5111-4212-A07D-81657B54E95C}"/>
              </a:ext>
            </a:extLst>
          </p:cNvPr>
          <p:cNvSpPr>
            <a:spLocks noGrp="1"/>
          </p:cNvSpPr>
          <p:nvPr>
            <p:ph type="dt" sz="half" idx="10"/>
          </p:nvPr>
        </p:nvSpPr>
        <p:spPr/>
        <p:txBody>
          <a:bodyPr/>
          <a:lstStyle/>
          <a:p>
            <a:fld id="{C6EAB815-EC64-461C-A7DC-41BF61BBFC1F}" type="datetimeFigureOut">
              <a:rPr lang="da-DK" smtClean="0"/>
              <a:t>10-06-2024</a:t>
            </a:fld>
            <a:endParaRPr lang="da-DK"/>
          </a:p>
        </p:txBody>
      </p:sp>
      <p:sp>
        <p:nvSpPr>
          <p:cNvPr id="6" name="Footer Placeholder 5">
            <a:extLst>
              <a:ext uri="{FF2B5EF4-FFF2-40B4-BE49-F238E27FC236}">
                <a16:creationId xmlns:a16="http://schemas.microsoft.com/office/drawing/2014/main" id="{BB8BF5BE-5833-446A-B9F1-42FE78AEB18D}"/>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ED95309-8C45-4A2E-ADD3-D44C82307894}"/>
              </a:ext>
            </a:extLst>
          </p:cNvPr>
          <p:cNvSpPr>
            <a:spLocks noGrp="1"/>
          </p:cNvSpPr>
          <p:nvPr>
            <p:ph type="sldNum" sz="quarter" idx="12"/>
          </p:nvPr>
        </p:nvSpPr>
        <p:spPr/>
        <p:txBody>
          <a:bodyPr/>
          <a:lstStyle/>
          <a:p>
            <a:fld id="{756F7D9A-CF6A-472E-AAE5-AA43A66CCEE0}" type="slidenum">
              <a:rPr lang="da-DK" smtClean="0"/>
              <a:t>‹nr.›</a:t>
            </a:fld>
            <a:endParaRPr lang="da-DK"/>
          </a:p>
        </p:txBody>
      </p:sp>
    </p:spTree>
    <p:extLst>
      <p:ext uri="{BB962C8B-B14F-4D97-AF65-F5344CB8AC3E}">
        <p14:creationId xmlns:p14="http://schemas.microsoft.com/office/powerpoint/2010/main" val="1799593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0F8797-295A-4F43-B0B0-9834BE2B7C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Click to edit Master title style</a:t>
            </a:r>
            <a:endParaRPr lang="da-DK" dirty="0"/>
          </a:p>
        </p:txBody>
      </p:sp>
      <p:sp>
        <p:nvSpPr>
          <p:cNvPr id="3" name="Text Placeholder 2">
            <a:extLst>
              <a:ext uri="{FF2B5EF4-FFF2-40B4-BE49-F238E27FC236}">
                <a16:creationId xmlns:a16="http://schemas.microsoft.com/office/drawing/2014/main" id="{62C2FFFB-5BCD-4B03-939B-B51F08E7B9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Edit Master text styles</a:t>
            </a:r>
          </a:p>
          <a:p>
            <a:pPr lvl="1"/>
            <a:r>
              <a:rPr lang="da-DK"/>
              <a:t>Second level</a:t>
            </a:r>
          </a:p>
          <a:p>
            <a:pPr lvl="2"/>
            <a:r>
              <a:rPr lang="da-DK"/>
              <a:t>Third level</a:t>
            </a:r>
          </a:p>
          <a:p>
            <a:pPr lvl="3"/>
            <a:r>
              <a:rPr lang="da-DK"/>
              <a:t>Fourth level</a:t>
            </a:r>
          </a:p>
          <a:p>
            <a:pPr lvl="4"/>
            <a:r>
              <a:rPr lang="da-DK"/>
              <a:t>Fifth level</a:t>
            </a:r>
            <a:endParaRPr lang="da-DK" dirty="0"/>
          </a:p>
        </p:txBody>
      </p:sp>
      <p:sp>
        <p:nvSpPr>
          <p:cNvPr id="4" name="Date Placeholder 3">
            <a:extLst>
              <a:ext uri="{FF2B5EF4-FFF2-40B4-BE49-F238E27FC236}">
                <a16:creationId xmlns:a16="http://schemas.microsoft.com/office/drawing/2014/main" id="{4E57C2A0-2E1B-4CF1-85F5-B7A419596F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AB815-EC64-461C-A7DC-41BF61BBFC1F}" type="datetimeFigureOut">
              <a:rPr lang="da-DK" smtClean="0"/>
              <a:t>10-06-2024</a:t>
            </a:fld>
            <a:endParaRPr lang="da-DK"/>
          </a:p>
        </p:txBody>
      </p:sp>
      <p:sp>
        <p:nvSpPr>
          <p:cNvPr id="5" name="Footer Placeholder 4">
            <a:extLst>
              <a:ext uri="{FF2B5EF4-FFF2-40B4-BE49-F238E27FC236}">
                <a16:creationId xmlns:a16="http://schemas.microsoft.com/office/drawing/2014/main" id="{30C8F602-3708-4805-8BF4-184D2B3615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23A945CA-564C-42DD-AB0C-752DBBC1D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F7D9A-CF6A-472E-AAE5-AA43A66CCEE0}" type="slidenum">
              <a:rPr lang="da-DK" smtClean="0"/>
              <a:t>‹nr.›</a:t>
            </a:fld>
            <a:endParaRPr lang="da-DK"/>
          </a:p>
        </p:txBody>
      </p:sp>
    </p:spTree>
    <p:extLst>
      <p:ext uri="{BB962C8B-B14F-4D97-AF65-F5344CB8AC3E}">
        <p14:creationId xmlns:p14="http://schemas.microsoft.com/office/powerpoint/2010/main" val="3837194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3BE6-23EA-4A1E-A5B5-1BDC8A106F21}"/>
              </a:ext>
            </a:extLst>
          </p:cNvPr>
          <p:cNvSpPr>
            <a:spLocks noGrp="1"/>
          </p:cNvSpPr>
          <p:nvPr>
            <p:ph type="title"/>
          </p:nvPr>
        </p:nvSpPr>
        <p:spPr>
          <a:xfrm>
            <a:off x="838200" y="365125"/>
            <a:ext cx="10515600" cy="777875"/>
          </a:xfrm>
        </p:spPr>
        <p:txBody>
          <a:bodyPr>
            <a:normAutofit/>
          </a:bodyPr>
          <a:lstStyle/>
          <a:p>
            <a:endParaRPr lang="en-US" sz="3600" b="1" dirty="0">
              <a:latin typeface="+mn-lt"/>
            </a:endParaRPr>
          </a:p>
        </p:txBody>
      </p:sp>
      <p:sp>
        <p:nvSpPr>
          <p:cNvPr id="3" name="Content Placeholder 2">
            <a:extLst>
              <a:ext uri="{FF2B5EF4-FFF2-40B4-BE49-F238E27FC236}">
                <a16:creationId xmlns:a16="http://schemas.microsoft.com/office/drawing/2014/main" id="{C82AE146-7C38-40EB-B2DC-827140DE25C3}"/>
              </a:ext>
            </a:extLst>
          </p:cNvPr>
          <p:cNvSpPr>
            <a:spLocks noGrp="1"/>
          </p:cNvSpPr>
          <p:nvPr>
            <p:ph idx="1"/>
          </p:nvPr>
        </p:nvSpPr>
        <p:spPr>
          <a:xfrm>
            <a:off x="838199" y="-365760"/>
            <a:ext cx="10515600" cy="5120560"/>
          </a:xfrm>
        </p:spPr>
        <p:txBody>
          <a:bodyPr>
            <a:normAutofit/>
          </a:bodyPr>
          <a:lstStyle/>
          <a:p>
            <a:endParaRPr lang="en-GB" dirty="0"/>
          </a:p>
          <a:p>
            <a:pPr marL="0" indent="0" algn="ctr">
              <a:buNone/>
            </a:pPr>
            <a:endParaRPr lang="en-US" sz="6000" dirty="0">
              <a:latin typeface="+mn-lt"/>
            </a:endParaRPr>
          </a:p>
          <a:p>
            <a:pPr marL="0" indent="0" algn="ctr">
              <a:buNone/>
            </a:pPr>
            <a:r>
              <a:rPr lang="en-US" sz="6000" b="1" dirty="0"/>
              <a:t>Project:</a:t>
            </a:r>
          </a:p>
          <a:p>
            <a:pPr marL="0" indent="0" algn="ctr">
              <a:buNone/>
            </a:pPr>
            <a:r>
              <a:rPr lang="en-US" sz="6000" dirty="0">
                <a:latin typeface="+mn-lt"/>
              </a:rPr>
              <a:t>“Collective Knowledge in Mathematics”</a:t>
            </a:r>
            <a:endParaRPr lang="da-DK" dirty="0"/>
          </a:p>
        </p:txBody>
      </p:sp>
      <p:pic>
        <p:nvPicPr>
          <p:cNvPr id="1026" name="Picture 2" descr="fwo logo web 4">
            <a:extLst>
              <a:ext uri="{FF2B5EF4-FFF2-40B4-BE49-F238E27FC236}">
                <a16:creationId xmlns:a16="http://schemas.microsoft.com/office/drawing/2014/main" id="{0F3A00B8-328B-1E90-0F45-9EA79F1CDF7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547" t="20963" r="8810" b="27854"/>
          <a:stretch/>
        </p:blipFill>
        <p:spPr bwMode="auto">
          <a:xfrm>
            <a:off x="17197" y="4676342"/>
            <a:ext cx="4546535" cy="114758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LPS home page">
            <a:extLst>
              <a:ext uri="{FF2B5EF4-FFF2-40B4-BE49-F238E27FC236}">
                <a16:creationId xmlns:a16="http://schemas.microsoft.com/office/drawing/2014/main" id="{4EF3074B-ECE9-BAC7-3418-6CEE49F85A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97" y="5764188"/>
            <a:ext cx="4546535" cy="943405"/>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7658F983-9C1B-19D9-2A09-8B45BBD39D57}"/>
              </a:ext>
            </a:extLst>
          </p:cNvPr>
          <p:cNvSpPr txBox="1">
            <a:spLocks/>
          </p:cNvSpPr>
          <p:nvPr/>
        </p:nvSpPr>
        <p:spPr>
          <a:xfrm>
            <a:off x="4807131" y="4754799"/>
            <a:ext cx="8221661" cy="28564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Line Edslev Andersen (Vrije Universiteit Brussel) </a:t>
            </a:r>
          </a:p>
          <a:p>
            <a:r>
              <a:rPr lang="en-US" dirty="0"/>
              <a:t>Joachim Frans (Vrije Universiteit Brussel)</a:t>
            </a:r>
          </a:p>
          <a:p>
            <a:r>
              <a:rPr lang="en-US" dirty="0" err="1"/>
              <a:t>Yacin</a:t>
            </a:r>
            <a:r>
              <a:rPr lang="en-US" dirty="0"/>
              <a:t> </a:t>
            </a:r>
            <a:r>
              <a:rPr lang="en-US" dirty="0" err="1"/>
              <a:t>Hamami</a:t>
            </a:r>
            <a:r>
              <a:rPr lang="en-US" dirty="0"/>
              <a:t> (ETH Zurich)</a:t>
            </a:r>
          </a:p>
          <a:p>
            <a:r>
              <a:rPr lang="en-US" dirty="0"/>
              <a:t>Bart Van </a:t>
            </a:r>
            <a:r>
              <a:rPr lang="en-US" dirty="0" err="1"/>
              <a:t>Kerkhove</a:t>
            </a:r>
            <a:r>
              <a:rPr lang="en-US" dirty="0"/>
              <a:t> (Vrije Universiteit Brussel)</a:t>
            </a:r>
          </a:p>
          <a:p>
            <a:pPr marL="0" indent="0">
              <a:buNone/>
            </a:pPr>
            <a:endParaRPr lang="en-US" dirty="0"/>
          </a:p>
        </p:txBody>
      </p:sp>
    </p:spTree>
    <p:extLst>
      <p:ext uri="{BB962C8B-B14F-4D97-AF65-F5344CB8AC3E}">
        <p14:creationId xmlns:p14="http://schemas.microsoft.com/office/powerpoint/2010/main" val="1111405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felt 3">
            <a:extLst>
              <a:ext uri="{FF2B5EF4-FFF2-40B4-BE49-F238E27FC236}">
                <a16:creationId xmlns:a16="http://schemas.microsoft.com/office/drawing/2014/main" id="{C39EE565-3B25-A122-0CF6-373B3EF12D3C}"/>
              </a:ext>
            </a:extLst>
          </p:cNvPr>
          <p:cNvSpPr txBox="1"/>
          <p:nvPr/>
        </p:nvSpPr>
        <p:spPr>
          <a:xfrm>
            <a:off x="652865" y="2274835"/>
            <a:ext cx="4077730" cy="646331"/>
          </a:xfrm>
          <a:prstGeom prst="rect">
            <a:avLst/>
          </a:prstGeom>
          <a:noFill/>
        </p:spPr>
        <p:txBody>
          <a:bodyPr wrap="square" rtlCol="0">
            <a:spAutoFit/>
          </a:bodyPr>
          <a:lstStyle/>
          <a:p>
            <a:r>
              <a:rPr lang="en-US" sz="3600" b="1" dirty="0">
                <a:ea typeface="Source Sans Pro Black" panose="020B0803030403020204" pitchFamily="34" charset="0"/>
              </a:rPr>
              <a:t>social epistemology</a:t>
            </a:r>
          </a:p>
        </p:txBody>
      </p:sp>
      <p:sp>
        <p:nvSpPr>
          <p:cNvPr id="5" name="Tekstfelt 4">
            <a:extLst>
              <a:ext uri="{FF2B5EF4-FFF2-40B4-BE49-F238E27FC236}">
                <a16:creationId xmlns:a16="http://schemas.microsoft.com/office/drawing/2014/main" id="{A8796A1B-B35F-C371-D922-422EBA9BB24B}"/>
              </a:ext>
            </a:extLst>
          </p:cNvPr>
          <p:cNvSpPr txBox="1"/>
          <p:nvPr/>
        </p:nvSpPr>
        <p:spPr>
          <a:xfrm>
            <a:off x="6314301" y="2295764"/>
            <a:ext cx="5605849" cy="646331"/>
          </a:xfrm>
          <a:prstGeom prst="rect">
            <a:avLst/>
          </a:prstGeom>
          <a:noFill/>
        </p:spPr>
        <p:txBody>
          <a:bodyPr wrap="square" rtlCol="0">
            <a:spAutoFit/>
          </a:bodyPr>
          <a:lstStyle/>
          <a:p>
            <a:r>
              <a:rPr lang="en-US" sz="3600" b="1" dirty="0">
                <a:ea typeface="Source Sans Pro Black" panose="020B0803030403020204" pitchFamily="34" charset="0"/>
              </a:rPr>
              <a:t>philosophy of mathematics</a:t>
            </a:r>
          </a:p>
        </p:txBody>
      </p:sp>
      <p:pic>
        <p:nvPicPr>
          <p:cNvPr id="2" name="Picture 2" descr="Hanne Andersen - Ansatte ved Institut for Naturfagenes Didaktik">
            <a:extLst>
              <a:ext uri="{FF2B5EF4-FFF2-40B4-BE49-F238E27FC236}">
                <a16:creationId xmlns:a16="http://schemas.microsoft.com/office/drawing/2014/main" id="{B95C6550-0B5D-AECE-FDBD-BBF6D01469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7459" y="4388692"/>
            <a:ext cx="2469308" cy="246930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1CC5A8E8-9F12-8000-EFFC-DF00C1526B3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4034"/>
          <a:stretch/>
        </p:blipFill>
        <p:spPr bwMode="auto">
          <a:xfrm>
            <a:off x="7080419" y="4366665"/>
            <a:ext cx="2469308" cy="2513361"/>
          </a:xfrm>
          <a:prstGeom prst="rect">
            <a:avLst/>
          </a:prstGeom>
          <a:noFill/>
          <a:extLst>
            <a:ext uri="{909E8E84-426E-40DD-AFC4-6F175D3DCCD1}">
              <a14:hiddenFill xmlns:a14="http://schemas.microsoft.com/office/drawing/2010/main">
                <a:solidFill>
                  <a:srgbClr val="FFFFFF"/>
                </a:solidFill>
              </a14:hiddenFill>
            </a:ext>
          </a:extLst>
        </p:spPr>
      </p:pic>
      <p:sp>
        <p:nvSpPr>
          <p:cNvPr id="8" name="Tekstfelt 7">
            <a:extLst>
              <a:ext uri="{FF2B5EF4-FFF2-40B4-BE49-F238E27FC236}">
                <a16:creationId xmlns:a16="http://schemas.microsoft.com/office/drawing/2014/main" id="{47CF5D3B-8B64-0284-6AA6-F21D8BD7121F}"/>
              </a:ext>
            </a:extLst>
          </p:cNvPr>
          <p:cNvSpPr txBox="1"/>
          <p:nvPr/>
        </p:nvSpPr>
        <p:spPr>
          <a:xfrm>
            <a:off x="3885187" y="5795319"/>
            <a:ext cx="2210813" cy="1015663"/>
          </a:xfrm>
          <a:prstGeom prst="rect">
            <a:avLst/>
          </a:prstGeom>
          <a:noFill/>
        </p:spPr>
        <p:txBody>
          <a:bodyPr wrap="square" rtlCol="0">
            <a:spAutoFit/>
          </a:bodyPr>
          <a:lstStyle/>
          <a:p>
            <a:r>
              <a:rPr lang="da-DK" sz="3000" dirty="0"/>
              <a:t>Hanne Andersen</a:t>
            </a:r>
          </a:p>
        </p:txBody>
      </p:sp>
      <p:sp>
        <p:nvSpPr>
          <p:cNvPr id="9" name="Tekstfelt 8">
            <a:extLst>
              <a:ext uri="{FF2B5EF4-FFF2-40B4-BE49-F238E27FC236}">
                <a16:creationId xmlns:a16="http://schemas.microsoft.com/office/drawing/2014/main" id="{70E5D7BA-F576-B6B3-A4D7-B4B7B6C4EC5C}"/>
              </a:ext>
            </a:extLst>
          </p:cNvPr>
          <p:cNvSpPr txBox="1"/>
          <p:nvPr/>
        </p:nvSpPr>
        <p:spPr>
          <a:xfrm>
            <a:off x="9638249" y="5795320"/>
            <a:ext cx="3373416" cy="1015663"/>
          </a:xfrm>
          <a:prstGeom prst="rect">
            <a:avLst/>
          </a:prstGeom>
          <a:noFill/>
        </p:spPr>
        <p:txBody>
          <a:bodyPr wrap="square" rtlCol="0">
            <a:spAutoFit/>
          </a:bodyPr>
          <a:lstStyle/>
          <a:p>
            <a:r>
              <a:rPr lang="da-DK" sz="3000" dirty="0"/>
              <a:t>Henrik Kragh Sørensen</a:t>
            </a:r>
          </a:p>
        </p:txBody>
      </p:sp>
      <p:sp>
        <p:nvSpPr>
          <p:cNvPr id="7" name="Tekstfelt 6">
            <a:extLst>
              <a:ext uri="{FF2B5EF4-FFF2-40B4-BE49-F238E27FC236}">
                <a16:creationId xmlns:a16="http://schemas.microsoft.com/office/drawing/2014/main" id="{8551E12C-E5B4-82AA-AB0F-B64C8AB504CF}"/>
              </a:ext>
            </a:extLst>
          </p:cNvPr>
          <p:cNvSpPr txBox="1"/>
          <p:nvPr/>
        </p:nvSpPr>
        <p:spPr>
          <a:xfrm>
            <a:off x="4967414" y="2082646"/>
            <a:ext cx="2693773" cy="1015663"/>
          </a:xfrm>
          <a:prstGeom prst="rect">
            <a:avLst/>
          </a:prstGeom>
          <a:noFill/>
        </p:spPr>
        <p:txBody>
          <a:bodyPr wrap="square" rtlCol="0">
            <a:spAutoFit/>
          </a:bodyPr>
          <a:lstStyle/>
          <a:p>
            <a:r>
              <a:rPr lang="da-DK" sz="6000" b="1" i="1" dirty="0">
                <a:solidFill>
                  <a:srgbClr val="FFC000"/>
                </a:solidFill>
                <a:ea typeface="Source Sans Pro Black" panose="020B0803030403020204" pitchFamily="34" charset="0"/>
              </a:rPr>
              <a:t>←</a:t>
            </a:r>
          </a:p>
        </p:txBody>
      </p:sp>
    </p:spTree>
    <p:extLst>
      <p:ext uri="{BB962C8B-B14F-4D97-AF65-F5344CB8AC3E}">
        <p14:creationId xmlns:p14="http://schemas.microsoft.com/office/powerpoint/2010/main" val="3026855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3BE6-23EA-4A1E-A5B5-1BDC8A106F21}"/>
              </a:ext>
            </a:extLst>
          </p:cNvPr>
          <p:cNvSpPr>
            <a:spLocks noGrp="1"/>
          </p:cNvSpPr>
          <p:nvPr>
            <p:ph type="title"/>
          </p:nvPr>
        </p:nvSpPr>
        <p:spPr>
          <a:xfrm>
            <a:off x="838200" y="365125"/>
            <a:ext cx="10515600" cy="777875"/>
          </a:xfrm>
        </p:spPr>
        <p:txBody>
          <a:bodyPr>
            <a:normAutofit/>
          </a:bodyPr>
          <a:lstStyle/>
          <a:p>
            <a:endParaRPr lang="en-US" sz="3600" b="1" dirty="0">
              <a:latin typeface="+mn-lt"/>
            </a:endParaRPr>
          </a:p>
        </p:txBody>
      </p:sp>
      <p:sp>
        <p:nvSpPr>
          <p:cNvPr id="3" name="Content Placeholder 2">
            <a:extLst>
              <a:ext uri="{FF2B5EF4-FFF2-40B4-BE49-F238E27FC236}">
                <a16:creationId xmlns:a16="http://schemas.microsoft.com/office/drawing/2014/main" id="{C82AE146-7C38-40EB-B2DC-827140DE25C3}"/>
              </a:ext>
            </a:extLst>
          </p:cNvPr>
          <p:cNvSpPr>
            <a:spLocks noGrp="1"/>
          </p:cNvSpPr>
          <p:nvPr>
            <p:ph idx="1"/>
          </p:nvPr>
        </p:nvSpPr>
        <p:spPr>
          <a:xfrm>
            <a:off x="838200" y="1143000"/>
            <a:ext cx="10646664" cy="5202044"/>
          </a:xfrm>
        </p:spPr>
        <p:txBody>
          <a:bodyPr>
            <a:normAutofit/>
          </a:bodyPr>
          <a:lstStyle/>
          <a:p>
            <a:endParaRPr lang="en-GB" dirty="0"/>
          </a:p>
          <a:p>
            <a:pPr marL="514350" indent="-514350">
              <a:buFont typeface="+mj-lt"/>
              <a:buAutoNum type="alphaUcPeriod"/>
            </a:pPr>
            <a:r>
              <a:rPr lang="en-GB" dirty="0"/>
              <a:t>What does it mean to say that </a:t>
            </a:r>
            <a:r>
              <a:rPr lang="en-GB" b="1" dirty="0"/>
              <a:t>the mathematical community </a:t>
            </a:r>
            <a:r>
              <a:rPr lang="en-GB" b="1" dirty="0">
                <a:solidFill>
                  <a:srgbClr val="00B050"/>
                </a:solidFill>
              </a:rPr>
              <a:t>knows</a:t>
            </a:r>
            <a:r>
              <a:rPr lang="en-GB" dirty="0"/>
              <a:t> that </a:t>
            </a:r>
            <a:r>
              <a:rPr lang="en-GB" i="1" dirty="0"/>
              <a:t>p</a:t>
            </a:r>
            <a:r>
              <a:rPr lang="en-GB" dirty="0">
                <a:latin typeface="Aptos Narrow" panose="020B0004020202020204" pitchFamily="34" charset="0"/>
              </a:rPr>
              <a:t>?</a:t>
            </a:r>
          </a:p>
          <a:p>
            <a:pPr marL="514350" indent="-514350">
              <a:buFont typeface="+mj-lt"/>
              <a:buAutoNum type="alphaUcPeriod"/>
            </a:pPr>
            <a:endParaRPr lang="en-GB" dirty="0"/>
          </a:p>
          <a:p>
            <a:pPr marL="514350" indent="-514350">
              <a:buFont typeface="+mj-lt"/>
              <a:buAutoNum type="alphaUcPeriod"/>
            </a:pPr>
            <a:r>
              <a:rPr lang="en-GB" dirty="0"/>
              <a:t>What does our answer to A tell us about </a:t>
            </a:r>
            <a:r>
              <a:rPr lang="en-GB" b="1" dirty="0"/>
              <a:t>the mathematical community</a:t>
            </a:r>
            <a:r>
              <a:rPr lang="en-GB" dirty="0"/>
              <a:t> as a </a:t>
            </a:r>
            <a:r>
              <a:rPr lang="en-GB" b="1" dirty="0"/>
              <a:t>social epistemic </a:t>
            </a:r>
            <a:r>
              <a:rPr lang="en-GB" b="1" dirty="0">
                <a:solidFill>
                  <a:srgbClr val="00B050"/>
                </a:solidFill>
              </a:rPr>
              <a:t>subject</a:t>
            </a:r>
            <a:r>
              <a:rPr lang="en-GB" dirty="0">
                <a:latin typeface="Aptos Narrow" panose="020B0004020202020204" pitchFamily="34" charset="0"/>
              </a:rPr>
              <a:t>?</a:t>
            </a:r>
          </a:p>
          <a:p>
            <a:pPr marL="514350" indent="-514350">
              <a:buFont typeface="+mj-lt"/>
              <a:buAutoNum type="alphaUcPeriod"/>
            </a:pPr>
            <a:endParaRPr lang="en-GB" dirty="0">
              <a:latin typeface="Aptos Narrow" panose="020B0004020202020204" pitchFamily="34" charset="0"/>
            </a:endParaRPr>
          </a:p>
          <a:p>
            <a:pPr marL="514350" indent="-514350">
              <a:buFont typeface="+mj-lt"/>
              <a:buAutoNum type="alphaUcPeriod"/>
            </a:pPr>
            <a:r>
              <a:rPr lang="en-GB" dirty="0"/>
              <a:t>What do the answers to A and B tell us about the </a:t>
            </a:r>
            <a:r>
              <a:rPr lang="en-GB" b="1" dirty="0">
                <a:solidFill>
                  <a:srgbClr val="00B050"/>
                </a:solidFill>
              </a:rPr>
              <a:t>reliability</a:t>
            </a:r>
            <a:r>
              <a:rPr lang="en-GB" dirty="0"/>
              <a:t> of mathematical knowledge</a:t>
            </a:r>
            <a:r>
              <a:rPr lang="en-GB" dirty="0">
                <a:latin typeface="Aptos Narrow" panose="020B0004020202020204" pitchFamily="34" charset="0"/>
              </a:rPr>
              <a:t>?</a:t>
            </a:r>
            <a:endParaRPr lang="en-US" dirty="0"/>
          </a:p>
        </p:txBody>
      </p:sp>
      <p:sp>
        <p:nvSpPr>
          <p:cNvPr id="6" name="Kombinationstegning: figur 5">
            <a:extLst>
              <a:ext uri="{FF2B5EF4-FFF2-40B4-BE49-F238E27FC236}">
                <a16:creationId xmlns:a16="http://schemas.microsoft.com/office/drawing/2014/main" id="{E901851F-F4DB-A27D-E70B-9E8B56001DED}"/>
              </a:ext>
            </a:extLst>
          </p:cNvPr>
          <p:cNvSpPr/>
          <p:nvPr/>
        </p:nvSpPr>
        <p:spPr>
          <a:xfrm>
            <a:off x="514350" y="1279525"/>
            <a:ext cx="11163300" cy="1282700"/>
          </a:xfrm>
          <a:custGeom>
            <a:avLst/>
            <a:gdLst>
              <a:gd name="connsiteX0" fmla="*/ 4787900 w 11163300"/>
              <a:gd name="connsiteY0" fmla="*/ 1193800 h 1282700"/>
              <a:gd name="connsiteX1" fmla="*/ 3975100 w 11163300"/>
              <a:gd name="connsiteY1" fmla="*/ 1181100 h 1282700"/>
              <a:gd name="connsiteX2" fmla="*/ 3911600 w 11163300"/>
              <a:gd name="connsiteY2" fmla="*/ 1168400 h 1282700"/>
              <a:gd name="connsiteX3" fmla="*/ 3390900 w 11163300"/>
              <a:gd name="connsiteY3" fmla="*/ 1181100 h 1282700"/>
              <a:gd name="connsiteX4" fmla="*/ 3238500 w 11163300"/>
              <a:gd name="connsiteY4" fmla="*/ 1193800 h 1282700"/>
              <a:gd name="connsiteX5" fmla="*/ 3111500 w 11163300"/>
              <a:gd name="connsiteY5" fmla="*/ 1219200 h 1282700"/>
              <a:gd name="connsiteX6" fmla="*/ 2819400 w 11163300"/>
              <a:gd name="connsiteY6" fmla="*/ 1231900 h 1282700"/>
              <a:gd name="connsiteX7" fmla="*/ 2349500 w 11163300"/>
              <a:gd name="connsiteY7" fmla="*/ 1219200 h 1282700"/>
              <a:gd name="connsiteX8" fmla="*/ 2247900 w 11163300"/>
              <a:gd name="connsiteY8" fmla="*/ 1206500 h 1282700"/>
              <a:gd name="connsiteX9" fmla="*/ 1803400 w 11163300"/>
              <a:gd name="connsiteY9" fmla="*/ 1193800 h 1282700"/>
              <a:gd name="connsiteX10" fmla="*/ 1714500 w 11163300"/>
              <a:gd name="connsiteY10" fmla="*/ 1181100 h 1282700"/>
              <a:gd name="connsiteX11" fmla="*/ 1231900 w 11163300"/>
              <a:gd name="connsiteY11" fmla="*/ 1206500 h 1282700"/>
              <a:gd name="connsiteX12" fmla="*/ 965200 w 11163300"/>
              <a:gd name="connsiteY12" fmla="*/ 1193800 h 1282700"/>
              <a:gd name="connsiteX13" fmla="*/ 927100 w 11163300"/>
              <a:gd name="connsiteY13" fmla="*/ 1181100 h 1282700"/>
              <a:gd name="connsiteX14" fmla="*/ 850900 w 11163300"/>
              <a:gd name="connsiteY14" fmla="*/ 1168400 h 1282700"/>
              <a:gd name="connsiteX15" fmla="*/ 546100 w 11163300"/>
              <a:gd name="connsiteY15" fmla="*/ 1143000 h 1282700"/>
              <a:gd name="connsiteX16" fmla="*/ 444500 w 11163300"/>
              <a:gd name="connsiteY16" fmla="*/ 1104900 h 1282700"/>
              <a:gd name="connsiteX17" fmla="*/ 368300 w 11163300"/>
              <a:gd name="connsiteY17" fmla="*/ 1079500 h 1282700"/>
              <a:gd name="connsiteX18" fmla="*/ 317500 w 11163300"/>
              <a:gd name="connsiteY18" fmla="*/ 1066800 h 1282700"/>
              <a:gd name="connsiteX19" fmla="*/ 228600 w 11163300"/>
              <a:gd name="connsiteY19" fmla="*/ 1003300 h 1282700"/>
              <a:gd name="connsiteX20" fmla="*/ 177800 w 11163300"/>
              <a:gd name="connsiteY20" fmla="*/ 990600 h 1282700"/>
              <a:gd name="connsiteX21" fmla="*/ 139700 w 11163300"/>
              <a:gd name="connsiteY21" fmla="*/ 952500 h 1282700"/>
              <a:gd name="connsiteX22" fmla="*/ 88900 w 11163300"/>
              <a:gd name="connsiteY22" fmla="*/ 914400 h 1282700"/>
              <a:gd name="connsiteX23" fmla="*/ 25400 w 11163300"/>
              <a:gd name="connsiteY23" fmla="*/ 825500 h 1282700"/>
              <a:gd name="connsiteX24" fmla="*/ 0 w 11163300"/>
              <a:gd name="connsiteY24" fmla="*/ 736600 h 1282700"/>
              <a:gd name="connsiteX25" fmla="*/ 63500 w 11163300"/>
              <a:gd name="connsiteY25" fmla="*/ 571500 h 1282700"/>
              <a:gd name="connsiteX26" fmla="*/ 114300 w 11163300"/>
              <a:gd name="connsiteY26" fmla="*/ 558800 h 1282700"/>
              <a:gd name="connsiteX27" fmla="*/ 228600 w 11163300"/>
              <a:gd name="connsiteY27" fmla="*/ 482600 h 1282700"/>
              <a:gd name="connsiteX28" fmla="*/ 304800 w 11163300"/>
              <a:gd name="connsiteY28" fmla="*/ 431800 h 1282700"/>
              <a:gd name="connsiteX29" fmla="*/ 355600 w 11163300"/>
              <a:gd name="connsiteY29" fmla="*/ 406400 h 1282700"/>
              <a:gd name="connsiteX30" fmla="*/ 419100 w 11163300"/>
              <a:gd name="connsiteY30" fmla="*/ 355600 h 1282700"/>
              <a:gd name="connsiteX31" fmla="*/ 647700 w 11163300"/>
              <a:gd name="connsiteY31" fmla="*/ 266700 h 1282700"/>
              <a:gd name="connsiteX32" fmla="*/ 762000 w 11163300"/>
              <a:gd name="connsiteY32" fmla="*/ 215900 h 1282700"/>
              <a:gd name="connsiteX33" fmla="*/ 1003300 w 11163300"/>
              <a:gd name="connsiteY33" fmla="*/ 177800 h 1282700"/>
              <a:gd name="connsiteX34" fmla="*/ 1066800 w 11163300"/>
              <a:gd name="connsiteY34" fmla="*/ 165100 h 1282700"/>
              <a:gd name="connsiteX35" fmla="*/ 1231900 w 11163300"/>
              <a:gd name="connsiteY35" fmla="*/ 139700 h 1282700"/>
              <a:gd name="connsiteX36" fmla="*/ 2679700 w 11163300"/>
              <a:gd name="connsiteY36" fmla="*/ 139700 h 1282700"/>
              <a:gd name="connsiteX37" fmla="*/ 3073400 w 11163300"/>
              <a:gd name="connsiteY37" fmla="*/ 114300 h 1282700"/>
              <a:gd name="connsiteX38" fmla="*/ 3606800 w 11163300"/>
              <a:gd name="connsiteY38" fmla="*/ 88900 h 1282700"/>
              <a:gd name="connsiteX39" fmla="*/ 3733800 w 11163300"/>
              <a:gd name="connsiteY39" fmla="*/ 76200 h 1282700"/>
              <a:gd name="connsiteX40" fmla="*/ 4102100 w 11163300"/>
              <a:gd name="connsiteY40" fmla="*/ 50800 h 1282700"/>
              <a:gd name="connsiteX41" fmla="*/ 4343400 w 11163300"/>
              <a:gd name="connsiteY41" fmla="*/ 12700 h 1282700"/>
              <a:gd name="connsiteX42" fmla="*/ 5067300 w 11163300"/>
              <a:gd name="connsiteY42" fmla="*/ 38100 h 1282700"/>
              <a:gd name="connsiteX43" fmla="*/ 5905500 w 11163300"/>
              <a:gd name="connsiteY43" fmla="*/ 25400 h 1282700"/>
              <a:gd name="connsiteX44" fmla="*/ 6845300 w 11163300"/>
              <a:gd name="connsiteY44" fmla="*/ 0 h 1282700"/>
              <a:gd name="connsiteX45" fmla="*/ 7366000 w 11163300"/>
              <a:gd name="connsiteY45" fmla="*/ 12700 h 1282700"/>
              <a:gd name="connsiteX46" fmla="*/ 7505700 w 11163300"/>
              <a:gd name="connsiteY46" fmla="*/ 25400 h 1282700"/>
              <a:gd name="connsiteX47" fmla="*/ 7848600 w 11163300"/>
              <a:gd name="connsiteY47" fmla="*/ 38100 h 1282700"/>
              <a:gd name="connsiteX48" fmla="*/ 9372600 w 11163300"/>
              <a:gd name="connsiteY48" fmla="*/ 38100 h 1282700"/>
              <a:gd name="connsiteX49" fmla="*/ 10185400 w 11163300"/>
              <a:gd name="connsiteY49" fmla="*/ 25400 h 1282700"/>
              <a:gd name="connsiteX50" fmla="*/ 10629900 w 11163300"/>
              <a:gd name="connsiteY50" fmla="*/ 38100 h 1282700"/>
              <a:gd name="connsiteX51" fmla="*/ 10718800 w 11163300"/>
              <a:gd name="connsiteY51" fmla="*/ 63500 h 1282700"/>
              <a:gd name="connsiteX52" fmla="*/ 10782300 w 11163300"/>
              <a:gd name="connsiteY52" fmla="*/ 76200 h 1282700"/>
              <a:gd name="connsiteX53" fmla="*/ 10858500 w 11163300"/>
              <a:gd name="connsiteY53" fmla="*/ 88900 h 1282700"/>
              <a:gd name="connsiteX54" fmla="*/ 10947400 w 11163300"/>
              <a:gd name="connsiteY54" fmla="*/ 101600 h 1282700"/>
              <a:gd name="connsiteX55" fmla="*/ 10998200 w 11163300"/>
              <a:gd name="connsiteY55" fmla="*/ 114300 h 1282700"/>
              <a:gd name="connsiteX56" fmla="*/ 11036300 w 11163300"/>
              <a:gd name="connsiteY56" fmla="*/ 139700 h 1282700"/>
              <a:gd name="connsiteX57" fmla="*/ 11061700 w 11163300"/>
              <a:gd name="connsiteY57" fmla="*/ 177800 h 1282700"/>
              <a:gd name="connsiteX58" fmla="*/ 11125200 w 11163300"/>
              <a:gd name="connsiteY58" fmla="*/ 330200 h 1282700"/>
              <a:gd name="connsiteX59" fmla="*/ 11163300 w 11163300"/>
              <a:gd name="connsiteY59" fmla="*/ 431800 h 1282700"/>
              <a:gd name="connsiteX60" fmla="*/ 11125200 w 11163300"/>
              <a:gd name="connsiteY60" fmla="*/ 685800 h 1282700"/>
              <a:gd name="connsiteX61" fmla="*/ 11049000 w 11163300"/>
              <a:gd name="connsiteY61" fmla="*/ 736600 h 1282700"/>
              <a:gd name="connsiteX62" fmla="*/ 10998200 w 11163300"/>
              <a:gd name="connsiteY62" fmla="*/ 774700 h 1282700"/>
              <a:gd name="connsiteX63" fmla="*/ 10909300 w 11163300"/>
              <a:gd name="connsiteY63" fmla="*/ 812800 h 1282700"/>
              <a:gd name="connsiteX64" fmla="*/ 10845800 w 11163300"/>
              <a:gd name="connsiteY64" fmla="*/ 838200 h 1282700"/>
              <a:gd name="connsiteX65" fmla="*/ 10769600 w 11163300"/>
              <a:gd name="connsiteY65" fmla="*/ 863600 h 1282700"/>
              <a:gd name="connsiteX66" fmla="*/ 10502900 w 11163300"/>
              <a:gd name="connsiteY66" fmla="*/ 927100 h 1282700"/>
              <a:gd name="connsiteX67" fmla="*/ 10401300 w 11163300"/>
              <a:gd name="connsiteY67" fmla="*/ 939800 h 1282700"/>
              <a:gd name="connsiteX68" fmla="*/ 10312400 w 11163300"/>
              <a:gd name="connsiteY68" fmla="*/ 965200 h 1282700"/>
              <a:gd name="connsiteX69" fmla="*/ 9474200 w 11163300"/>
              <a:gd name="connsiteY69" fmla="*/ 965200 h 1282700"/>
              <a:gd name="connsiteX70" fmla="*/ 9423400 w 11163300"/>
              <a:gd name="connsiteY70" fmla="*/ 952500 h 1282700"/>
              <a:gd name="connsiteX71" fmla="*/ 9271000 w 11163300"/>
              <a:gd name="connsiteY71" fmla="*/ 901700 h 1282700"/>
              <a:gd name="connsiteX72" fmla="*/ 9169400 w 11163300"/>
              <a:gd name="connsiteY72" fmla="*/ 889000 h 1282700"/>
              <a:gd name="connsiteX73" fmla="*/ 8851900 w 11163300"/>
              <a:gd name="connsiteY73" fmla="*/ 863600 h 1282700"/>
              <a:gd name="connsiteX74" fmla="*/ 8559800 w 11163300"/>
              <a:gd name="connsiteY74" fmla="*/ 863600 h 1282700"/>
              <a:gd name="connsiteX75" fmla="*/ 8204200 w 11163300"/>
              <a:gd name="connsiteY75" fmla="*/ 889000 h 1282700"/>
              <a:gd name="connsiteX76" fmla="*/ 7899400 w 11163300"/>
              <a:gd name="connsiteY76" fmla="*/ 914400 h 1282700"/>
              <a:gd name="connsiteX77" fmla="*/ 7404100 w 11163300"/>
              <a:gd name="connsiteY77" fmla="*/ 901700 h 1282700"/>
              <a:gd name="connsiteX78" fmla="*/ 7239000 w 11163300"/>
              <a:gd name="connsiteY78" fmla="*/ 914400 h 1282700"/>
              <a:gd name="connsiteX79" fmla="*/ 7035800 w 11163300"/>
              <a:gd name="connsiteY79" fmla="*/ 927100 h 1282700"/>
              <a:gd name="connsiteX80" fmla="*/ 6718300 w 11163300"/>
              <a:gd name="connsiteY80" fmla="*/ 965200 h 1282700"/>
              <a:gd name="connsiteX81" fmla="*/ 6515100 w 11163300"/>
              <a:gd name="connsiteY81" fmla="*/ 990600 h 1282700"/>
              <a:gd name="connsiteX82" fmla="*/ 6070600 w 11163300"/>
              <a:gd name="connsiteY82" fmla="*/ 1054100 h 1282700"/>
              <a:gd name="connsiteX83" fmla="*/ 5867400 w 11163300"/>
              <a:gd name="connsiteY83" fmla="*/ 1092200 h 1282700"/>
              <a:gd name="connsiteX84" fmla="*/ 5384800 w 11163300"/>
              <a:gd name="connsiteY84" fmla="*/ 1143000 h 1282700"/>
              <a:gd name="connsiteX85" fmla="*/ 5295900 w 11163300"/>
              <a:gd name="connsiteY85" fmla="*/ 1155700 h 1282700"/>
              <a:gd name="connsiteX86" fmla="*/ 5054600 w 11163300"/>
              <a:gd name="connsiteY86" fmla="*/ 1181100 h 1282700"/>
              <a:gd name="connsiteX87" fmla="*/ 5016500 w 11163300"/>
              <a:gd name="connsiteY87" fmla="*/ 1219200 h 1282700"/>
              <a:gd name="connsiteX88" fmla="*/ 4940300 w 11163300"/>
              <a:gd name="connsiteY88" fmla="*/ 1282700 h 128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11163300" h="1282700">
                <a:moveTo>
                  <a:pt x="4787900" y="1193800"/>
                </a:moveTo>
                <a:lnTo>
                  <a:pt x="3975100" y="1181100"/>
                </a:lnTo>
                <a:cubicBezTo>
                  <a:pt x="3953523" y="1180475"/>
                  <a:pt x="3933186" y="1168400"/>
                  <a:pt x="3911600" y="1168400"/>
                </a:cubicBezTo>
                <a:cubicBezTo>
                  <a:pt x="3737982" y="1168400"/>
                  <a:pt x="3564467" y="1176867"/>
                  <a:pt x="3390900" y="1181100"/>
                </a:cubicBezTo>
                <a:cubicBezTo>
                  <a:pt x="3340100" y="1185333"/>
                  <a:pt x="3289009" y="1186912"/>
                  <a:pt x="3238500" y="1193800"/>
                </a:cubicBezTo>
                <a:cubicBezTo>
                  <a:pt x="3195724" y="1199633"/>
                  <a:pt x="3154631" y="1217325"/>
                  <a:pt x="3111500" y="1219200"/>
                </a:cubicBezTo>
                <a:lnTo>
                  <a:pt x="2819400" y="1231900"/>
                </a:lnTo>
                <a:cubicBezTo>
                  <a:pt x="2609847" y="1261836"/>
                  <a:pt x="2737619" y="1249841"/>
                  <a:pt x="2349500" y="1219200"/>
                </a:cubicBezTo>
                <a:cubicBezTo>
                  <a:pt x="2315476" y="1216514"/>
                  <a:pt x="2281993" y="1208086"/>
                  <a:pt x="2247900" y="1206500"/>
                </a:cubicBezTo>
                <a:cubicBezTo>
                  <a:pt x="2099833" y="1199613"/>
                  <a:pt x="1951567" y="1198033"/>
                  <a:pt x="1803400" y="1193800"/>
                </a:cubicBezTo>
                <a:cubicBezTo>
                  <a:pt x="1773767" y="1189567"/>
                  <a:pt x="1744434" y="1181100"/>
                  <a:pt x="1714500" y="1181100"/>
                </a:cubicBezTo>
                <a:cubicBezTo>
                  <a:pt x="1590785" y="1181100"/>
                  <a:pt x="1368168" y="1197415"/>
                  <a:pt x="1231900" y="1206500"/>
                </a:cubicBezTo>
                <a:cubicBezTo>
                  <a:pt x="1143000" y="1202267"/>
                  <a:pt x="1053893" y="1201191"/>
                  <a:pt x="965200" y="1193800"/>
                </a:cubicBezTo>
                <a:cubicBezTo>
                  <a:pt x="951859" y="1192688"/>
                  <a:pt x="940168" y="1184004"/>
                  <a:pt x="927100" y="1181100"/>
                </a:cubicBezTo>
                <a:cubicBezTo>
                  <a:pt x="901963" y="1175514"/>
                  <a:pt x="876351" y="1172316"/>
                  <a:pt x="850900" y="1168400"/>
                </a:cubicBezTo>
                <a:cubicBezTo>
                  <a:pt x="709168" y="1146595"/>
                  <a:pt x="747246" y="1154832"/>
                  <a:pt x="546100" y="1143000"/>
                </a:cubicBezTo>
                <a:cubicBezTo>
                  <a:pt x="432868" y="1105256"/>
                  <a:pt x="611545" y="1165644"/>
                  <a:pt x="444500" y="1104900"/>
                </a:cubicBezTo>
                <a:cubicBezTo>
                  <a:pt x="419338" y="1095750"/>
                  <a:pt x="393945" y="1087193"/>
                  <a:pt x="368300" y="1079500"/>
                </a:cubicBezTo>
                <a:cubicBezTo>
                  <a:pt x="351582" y="1074484"/>
                  <a:pt x="333843" y="1072929"/>
                  <a:pt x="317500" y="1066800"/>
                </a:cubicBezTo>
                <a:cubicBezTo>
                  <a:pt x="174774" y="1013278"/>
                  <a:pt x="352056" y="1073846"/>
                  <a:pt x="228600" y="1003300"/>
                </a:cubicBezTo>
                <a:cubicBezTo>
                  <a:pt x="213445" y="994640"/>
                  <a:pt x="194733" y="994833"/>
                  <a:pt x="177800" y="990600"/>
                </a:cubicBezTo>
                <a:cubicBezTo>
                  <a:pt x="165100" y="977900"/>
                  <a:pt x="153337" y="964189"/>
                  <a:pt x="139700" y="952500"/>
                </a:cubicBezTo>
                <a:cubicBezTo>
                  <a:pt x="123629" y="938725"/>
                  <a:pt x="103867" y="929367"/>
                  <a:pt x="88900" y="914400"/>
                </a:cubicBezTo>
                <a:cubicBezTo>
                  <a:pt x="83147" y="908647"/>
                  <a:pt x="32611" y="839922"/>
                  <a:pt x="25400" y="825500"/>
                </a:cubicBezTo>
                <a:cubicBezTo>
                  <a:pt x="16290" y="807280"/>
                  <a:pt x="4069" y="752876"/>
                  <a:pt x="0" y="736600"/>
                </a:cubicBezTo>
                <a:cubicBezTo>
                  <a:pt x="9800" y="658204"/>
                  <a:pt x="-3647" y="621860"/>
                  <a:pt x="63500" y="571500"/>
                </a:cubicBezTo>
                <a:cubicBezTo>
                  <a:pt x="77464" y="561027"/>
                  <a:pt x="97367" y="563033"/>
                  <a:pt x="114300" y="558800"/>
                </a:cubicBezTo>
                <a:cubicBezTo>
                  <a:pt x="184151" y="488949"/>
                  <a:pt x="117883" y="547185"/>
                  <a:pt x="228600" y="482600"/>
                </a:cubicBezTo>
                <a:cubicBezTo>
                  <a:pt x="254969" y="467218"/>
                  <a:pt x="277496" y="445452"/>
                  <a:pt x="304800" y="431800"/>
                </a:cubicBezTo>
                <a:cubicBezTo>
                  <a:pt x="321733" y="423333"/>
                  <a:pt x="339848" y="416902"/>
                  <a:pt x="355600" y="406400"/>
                </a:cubicBezTo>
                <a:cubicBezTo>
                  <a:pt x="378154" y="391364"/>
                  <a:pt x="396231" y="370153"/>
                  <a:pt x="419100" y="355600"/>
                </a:cubicBezTo>
                <a:cubicBezTo>
                  <a:pt x="493612" y="308183"/>
                  <a:pt x="561853" y="298893"/>
                  <a:pt x="647700" y="266700"/>
                </a:cubicBezTo>
                <a:cubicBezTo>
                  <a:pt x="718164" y="240276"/>
                  <a:pt x="681797" y="237287"/>
                  <a:pt x="762000" y="215900"/>
                </a:cubicBezTo>
                <a:cubicBezTo>
                  <a:pt x="883361" y="183537"/>
                  <a:pt x="884478" y="194775"/>
                  <a:pt x="1003300" y="177800"/>
                </a:cubicBezTo>
                <a:cubicBezTo>
                  <a:pt x="1024669" y="174747"/>
                  <a:pt x="1045465" y="168382"/>
                  <a:pt x="1066800" y="165100"/>
                </a:cubicBezTo>
                <a:cubicBezTo>
                  <a:pt x="1266706" y="134345"/>
                  <a:pt x="1086305" y="168819"/>
                  <a:pt x="1231900" y="139700"/>
                </a:cubicBezTo>
                <a:cubicBezTo>
                  <a:pt x="1886612" y="155288"/>
                  <a:pt x="1901861" y="162355"/>
                  <a:pt x="2679700" y="139700"/>
                </a:cubicBezTo>
                <a:cubicBezTo>
                  <a:pt x="2811150" y="135871"/>
                  <a:pt x="2941991" y="119354"/>
                  <a:pt x="3073400" y="114300"/>
                </a:cubicBezTo>
                <a:cubicBezTo>
                  <a:pt x="3280830" y="106322"/>
                  <a:pt x="3411092" y="103954"/>
                  <a:pt x="3606800" y="88900"/>
                </a:cubicBezTo>
                <a:cubicBezTo>
                  <a:pt x="3649219" y="85637"/>
                  <a:pt x="3691364" y="79231"/>
                  <a:pt x="3733800" y="76200"/>
                </a:cubicBezTo>
                <a:cubicBezTo>
                  <a:pt x="3838399" y="68729"/>
                  <a:pt x="3990974" y="65617"/>
                  <a:pt x="4102100" y="50800"/>
                </a:cubicBezTo>
                <a:cubicBezTo>
                  <a:pt x="4182815" y="40038"/>
                  <a:pt x="4262967" y="25400"/>
                  <a:pt x="4343400" y="12700"/>
                </a:cubicBezTo>
                <a:cubicBezTo>
                  <a:pt x="4584700" y="21167"/>
                  <a:pt x="4825859" y="36137"/>
                  <a:pt x="5067300" y="38100"/>
                </a:cubicBezTo>
                <a:lnTo>
                  <a:pt x="5905500" y="25400"/>
                </a:lnTo>
                <a:lnTo>
                  <a:pt x="6845300" y="0"/>
                </a:lnTo>
                <a:lnTo>
                  <a:pt x="7366000" y="12700"/>
                </a:lnTo>
                <a:cubicBezTo>
                  <a:pt x="7412724" y="14497"/>
                  <a:pt x="7459006" y="22942"/>
                  <a:pt x="7505700" y="25400"/>
                </a:cubicBezTo>
                <a:cubicBezTo>
                  <a:pt x="7619920" y="31412"/>
                  <a:pt x="7734300" y="33867"/>
                  <a:pt x="7848600" y="38100"/>
                </a:cubicBezTo>
                <a:cubicBezTo>
                  <a:pt x="8444481" y="92271"/>
                  <a:pt x="7974871" y="54259"/>
                  <a:pt x="9372600" y="38100"/>
                </a:cubicBezTo>
                <a:lnTo>
                  <a:pt x="10185400" y="25400"/>
                </a:lnTo>
                <a:cubicBezTo>
                  <a:pt x="10333567" y="29633"/>
                  <a:pt x="10482050" y="27539"/>
                  <a:pt x="10629900" y="38100"/>
                </a:cubicBezTo>
                <a:cubicBezTo>
                  <a:pt x="10660641" y="40296"/>
                  <a:pt x="10688901" y="56025"/>
                  <a:pt x="10718800" y="63500"/>
                </a:cubicBezTo>
                <a:cubicBezTo>
                  <a:pt x="10739741" y="68735"/>
                  <a:pt x="10761062" y="72339"/>
                  <a:pt x="10782300" y="76200"/>
                </a:cubicBezTo>
                <a:cubicBezTo>
                  <a:pt x="10807635" y="80806"/>
                  <a:pt x="10833049" y="84984"/>
                  <a:pt x="10858500" y="88900"/>
                </a:cubicBezTo>
                <a:cubicBezTo>
                  <a:pt x="10888086" y="93452"/>
                  <a:pt x="10917949" y="96245"/>
                  <a:pt x="10947400" y="101600"/>
                </a:cubicBezTo>
                <a:cubicBezTo>
                  <a:pt x="10964573" y="104722"/>
                  <a:pt x="10981267" y="110067"/>
                  <a:pt x="10998200" y="114300"/>
                </a:cubicBezTo>
                <a:cubicBezTo>
                  <a:pt x="11010900" y="122767"/>
                  <a:pt x="11025507" y="128907"/>
                  <a:pt x="11036300" y="139700"/>
                </a:cubicBezTo>
                <a:cubicBezTo>
                  <a:pt x="11047093" y="150493"/>
                  <a:pt x="11054391" y="164400"/>
                  <a:pt x="11061700" y="177800"/>
                </a:cubicBezTo>
                <a:cubicBezTo>
                  <a:pt x="11152624" y="344493"/>
                  <a:pt x="11088419" y="219857"/>
                  <a:pt x="11125200" y="330200"/>
                </a:cubicBezTo>
                <a:cubicBezTo>
                  <a:pt x="11136638" y="364514"/>
                  <a:pt x="11150600" y="397933"/>
                  <a:pt x="11163300" y="431800"/>
                </a:cubicBezTo>
                <a:cubicBezTo>
                  <a:pt x="11150600" y="516467"/>
                  <a:pt x="11155261" y="605637"/>
                  <a:pt x="11125200" y="685800"/>
                </a:cubicBezTo>
                <a:cubicBezTo>
                  <a:pt x="11114481" y="714383"/>
                  <a:pt x="11073422" y="718284"/>
                  <a:pt x="11049000" y="736600"/>
                </a:cubicBezTo>
                <a:cubicBezTo>
                  <a:pt x="11032067" y="749300"/>
                  <a:pt x="11016149" y="763482"/>
                  <a:pt x="10998200" y="774700"/>
                </a:cubicBezTo>
                <a:cubicBezTo>
                  <a:pt x="10953600" y="802575"/>
                  <a:pt x="10952510" y="796596"/>
                  <a:pt x="10909300" y="812800"/>
                </a:cubicBezTo>
                <a:cubicBezTo>
                  <a:pt x="10887954" y="820805"/>
                  <a:pt x="10867225" y="830409"/>
                  <a:pt x="10845800" y="838200"/>
                </a:cubicBezTo>
                <a:cubicBezTo>
                  <a:pt x="10820638" y="847350"/>
                  <a:pt x="10795286" y="856045"/>
                  <a:pt x="10769600" y="863600"/>
                </a:cubicBezTo>
                <a:cubicBezTo>
                  <a:pt x="10669662" y="892994"/>
                  <a:pt x="10604413" y="910181"/>
                  <a:pt x="10502900" y="927100"/>
                </a:cubicBezTo>
                <a:cubicBezTo>
                  <a:pt x="10469234" y="932711"/>
                  <a:pt x="10435167" y="935567"/>
                  <a:pt x="10401300" y="939800"/>
                </a:cubicBezTo>
                <a:cubicBezTo>
                  <a:pt x="10371667" y="948267"/>
                  <a:pt x="10343178" y="963608"/>
                  <a:pt x="10312400" y="965200"/>
                </a:cubicBezTo>
                <a:cubicBezTo>
                  <a:pt x="9794036" y="992012"/>
                  <a:pt x="9823294" y="988473"/>
                  <a:pt x="9474200" y="965200"/>
                </a:cubicBezTo>
                <a:cubicBezTo>
                  <a:pt x="9457267" y="960967"/>
                  <a:pt x="9439959" y="958020"/>
                  <a:pt x="9423400" y="952500"/>
                </a:cubicBezTo>
                <a:cubicBezTo>
                  <a:pt x="9337926" y="924009"/>
                  <a:pt x="9372843" y="922069"/>
                  <a:pt x="9271000" y="901700"/>
                </a:cubicBezTo>
                <a:cubicBezTo>
                  <a:pt x="9237533" y="895007"/>
                  <a:pt x="9203390" y="892090"/>
                  <a:pt x="9169400" y="889000"/>
                </a:cubicBezTo>
                <a:cubicBezTo>
                  <a:pt x="9063665" y="879388"/>
                  <a:pt x="8851900" y="863600"/>
                  <a:pt x="8851900" y="863600"/>
                </a:cubicBezTo>
                <a:cubicBezTo>
                  <a:pt x="8707491" y="839532"/>
                  <a:pt x="8793285" y="848034"/>
                  <a:pt x="8559800" y="863600"/>
                </a:cubicBezTo>
                <a:lnTo>
                  <a:pt x="8204200" y="889000"/>
                </a:lnTo>
                <a:lnTo>
                  <a:pt x="7899400" y="914400"/>
                </a:lnTo>
                <a:cubicBezTo>
                  <a:pt x="7734300" y="910167"/>
                  <a:pt x="7569254" y="901700"/>
                  <a:pt x="7404100" y="901700"/>
                </a:cubicBezTo>
                <a:cubicBezTo>
                  <a:pt x="7348904" y="901700"/>
                  <a:pt x="7294065" y="910602"/>
                  <a:pt x="7239000" y="914400"/>
                </a:cubicBezTo>
                <a:cubicBezTo>
                  <a:pt x="7171295" y="919069"/>
                  <a:pt x="7103403" y="921135"/>
                  <a:pt x="7035800" y="927100"/>
                </a:cubicBezTo>
                <a:cubicBezTo>
                  <a:pt x="6793246" y="948502"/>
                  <a:pt x="6876931" y="944509"/>
                  <a:pt x="6718300" y="965200"/>
                </a:cubicBezTo>
                <a:lnTo>
                  <a:pt x="6515100" y="990600"/>
                </a:lnTo>
                <a:cubicBezTo>
                  <a:pt x="6376370" y="1008501"/>
                  <a:pt x="6205354" y="1031641"/>
                  <a:pt x="6070600" y="1054100"/>
                </a:cubicBezTo>
                <a:cubicBezTo>
                  <a:pt x="6002624" y="1065429"/>
                  <a:pt x="5935587" y="1082221"/>
                  <a:pt x="5867400" y="1092200"/>
                </a:cubicBezTo>
                <a:cubicBezTo>
                  <a:pt x="5445744" y="1153906"/>
                  <a:pt x="5681735" y="1113307"/>
                  <a:pt x="5384800" y="1143000"/>
                </a:cubicBezTo>
                <a:cubicBezTo>
                  <a:pt x="5355014" y="1145979"/>
                  <a:pt x="5325670" y="1152566"/>
                  <a:pt x="5295900" y="1155700"/>
                </a:cubicBezTo>
                <a:cubicBezTo>
                  <a:pt x="5007368" y="1186072"/>
                  <a:pt x="5256386" y="1152273"/>
                  <a:pt x="5054600" y="1181100"/>
                </a:cubicBezTo>
                <a:cubicBezTo>
                  <a:pt x="5041900" y="1193800"/>
                  <a:pt x="5030677" y="1208173"/>
                  <a:pt x="5016500" y="1219200"/>
                </a:cubicBezTo>
                <a:cubicBezTo>
                  <a:pt x="4936778" y="1281206"/>
                  <a:pt x="4940300" y="1238245"/>
                  <a:pt x="4940300" y="1282700"/>
                </a:cubicBezTo>
              </a:path>
            </a:pathLst>
          </a:custGeom>
          <a:noFill/>
          <a:ln w="57150">
            <a:solidFill>
              <a:srgbClr val="FF66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solidFill>
                <a:srgbClr val="FF66CC"/>
              </a:solidFill>
            </a:endParaRPr>
          </a:p>
        </p:txBody>
      </p:sp>
    </p:spTree>
    <p:extLst>
      <p:ext uri="{BB962C8B-B14F-4D97-AF65-F5344CB8AC3E}">
        <p14:creationId xmlns:p14="http://schemas.microsoft.com/office/powerpoint/2010/main" val="3432415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felt 3">
            <a:extLst>
              <a:ext uri="{FF2B5EF4-FFF2-40B4-BE49-F238E27FC236}">
                <a16:creationId xmlns:a16="http://schemas.microsoft.com/office/drawing/2014/main" id="{C39EE565-3B25-A122-0CF6-373B3EF12D3C}"/>
              </a:ext>
            </a:extLst>
          </p:cNvPr>
          <p:cNvSpPr txBox="1"/>
          <p:nvPr/>
        </p:nvSpPr>
        <p:spPr>
          <a:xfrm>
            <a:off x="652865" y="2274835"/>
            <a:ext cx="4077730" cy="646331"/>
          </a:xfrm>
          <a:prstGeom prst="rect">
            <a:avLst/>
          </a:prstGeom>
          <a:noFill/>
        </p:spPr>
        <p:txBody>
          <a:bodyPr wrap="square" rtlCol="0">
            <a:spAutoFit/>
          </a:bodyPr>
          <a:lstStyle/>
          <a:p>
            <a:r>
              <a:rPr lang="en-US" sz="3600" b="1" dirty="0">
                <a:ea typeface="Source Sans Pro Black" panose="020B0803030403020204" pitchFamily="34" charset="0"/>
              </a:rPr>
              <a:t>social epistemology</a:t>
            </a:r>
          </a:p>
        </p:txBody>
      </p:sp>
      <p:sp>
        <p:nvSpPr>
          <p:cNvPr id="5" name="Tekstfelt 4">
            <a:extLst>
              <a:ext uri="{FF2B5EF4-FFF2-40B4-BE49-F238E27FC236}">
                <a16:creationId xmlns:a16="http://schemas.microsoft.com/office/drawing/2014/main" id="{A8796A1B-B35F-C371-D922-422EBA9BB24B}"/>
              </a:ext>
            </a:extLst>
          </p:cNvPr>
          <p:cNvSpPr txBox="1"/>
          <p:nvPr/>
        </p:nvSpPr>
        <p:spPr>
          <a:xfrm>
            <a:off x="6314301" y="2295764"/>
            <a:ext cx="5605849" cy="646331"/>
          </a:xfrm>
          <a:prstGeom prst="rect">
            <a:avLst/>
          </a:prstGeom>
          <a:noFill/>
        </p:spPr>
        <p:txBody>
          <a:bodyPr wrap="square" rtlCol="0">
            <a:spAutoFit/>
          </a:bodyPr>
          <a:lstStyle/>
          <a:p>
            <a:r>
              <a:rPr lang="en-US" sz="3600" b="1" dirty="0">
                <a:ea typeface="Source Sans Pro Black" panose="020B0803030403020204" pitchFamily="34" charset="0"/>
              </a:rPr>
              <a:t>philosophy of mathematics</a:t>
            </a:r>
          </a:p>
        </p:txBody>
      </p:sp>
      <p:sp>
        <p:nvSpPr>
          <p:cNvPr id="7" name="Tekstfelt 6">
            <a:extLst>
              <a:ext uri="{FF2B5EF4-FFF2-40B4-BE49-F238E27FC236}">
                <a16:creationId xmlns:a16="http://schemas.microsoft.com/office/drawing/2014/main" id="{8551E12C-E5B4-82AA-AB0F-B64C8AB504CF}"/>
              </a:ext>
            </a:extLst>
          </p:cNvPr>
          <p:cNvSpPr txBox="1"/>
          <p:nvPr/>
        </p:nvSpPr>
        <p:spPr>
          <a:xfrm>
            <a:off x="4967414" y="2082646"/>
            <a:ext cx="2693773" cy="1015663"/>
          </a:xfrm>
          <a:prstGeom prst="rect">
            <a:avLst/>
          </a:prstGeom>
          <a:noFill/>
        </p:spPr>
        <p:txBody>
          <a:bodyPr wrap="square" rtlCol="0">
            <a:spAutoFit/>
          </a:bodyPr>
          <a:lstStyle/>
          <a:p>
            <a:r>
              <a:rPr lang="da-DK" sz="6000" b="1" i="1" dirty="0">
                <a:solidFill>
                  <a:srgbClr val="FFC000"/>
                </a:solidFill>
                <a:ea typeface="Source Sans Pro Black" panose="020B0803030403020204" pitchFamily="34" charset="0"/>
              </a:rPr>
              <a:t>←</a:t>
            </a:r>
          </a:p>
        </p:txBody>
      </p:sp>
    </p:spTree>
    <p:extLst>
      <p:ext uri="{BB962C8B-B14F-4D97-AF65-F5344CB8AC3E}">
        <p14:creationId xmlns:p14="http://schemas.microsoft.com/office/powerpoint/2010/main" val="3736168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3BE6-23EA-4A1E-A5B5-1BDC8A106F21}"/>
              </a:ext>
            </a:extLst>
          </p:cNvPr>
          <p:cNvSpPr>
            <a:spLocks noGrp="1"/>
          </p:cNvSpPr>
          <p:nvPr>
            <p:ph type="title"/>
          </p:nvPr>
        </p:nvSpPr>
        <p:spPr>
          <a:xfrm>
            <a:off x="838200" y="365125"/>
            <a:ext cx="10515600" cy="777875"/>
          </a:xfrm>
        </p:spPr>
        <p:txBody>
          <a:bodyPr>
            <a:normAutofit/>
          </a:bodyPr>
          <a:lstStyle/>
          <a:p>
            <a:endParaRPr lang="en-US" sz="3600" b="1" dirty="0">
              <a:latin typeface="+mn-lt"/>
            </a:endParaRPr>
          </a:p>
        </p:txBody>
      </p:sp>
      <p:sp>
        <p:nvSpPr>
          <p:cNvPr id="3" name="Content Placeholder 2">
            <a:extLst>
              <a:ext uri="{FF2B5EF4-FFF2-40B4-BE49-F238E27FC236}">
                <a16:creationId xmlns:a16="http://schemas.microsoft.com/office/drawing/2014/main" id="{C82AE146-7C38-40EB-B2DC-827140DE25C3}"/>
              </a:ext>
            </a:extLst>
          </p:cNvPr>
          <p:cNvSpPr>
            <a:spLocks noGrp="1"/>
          </p:cNvSpPr>
          <p:nvPr>
            <p:ph idx="1"/>
          </p:nvPr>
        </p:nvSpPr>
        <p:spPr>
          <a:xfrm>
            <a:off x="838200" y="1143000"/>
            <a:ext cx="9875108" cy="5202044"/>
          </a:xfrm>
          <a:noFill/>
          <a:ln>
            <a:noFill/>
          </a:ln>
        </p:spPr>
        <p:txBody>
          <a:bodyPr>
            <a:normAutofit/>
          </a:bodyPr>
          <a:lstStyle/>
          <a:p>
            <a:pPr marL="0" indent="0">
              <a:buNone/>
            </a:pPr>
            <a:r>
              <a:rPr lang="en-GB" dirty="0"/>
              <a:t>Common view in social epistemology:</a:t>
            </a:r>
          </a:p>
          <a:p>
            <a:pPr marL="0" indent="0">
              <a:buNone/>
            </a:pPr>
            <a:endParaRPr lang="en-GB" dirty="0"/>
          </a:p>
          <a:p>
            <a:pPr marL="0" indent="0">
              <a:buNone/>
            </a:pPr>
            <a:r>
              <a:rPr lang="en-GB" b="1" dirty="0"/>
              <a:t>	Group</a:t>
            </a:r>
            <a:r>
              <a:rPr lang="en-GB" dirty="0"/>
              <a:t> </a:t>
            </a:r>
            <a:r>
              <a:rPr lang="en-GB" b="1" dirty="0"/>
              <a:t>knowledge</a:t>
            </a:r>
            <a:r>
              <a:rPr lang="en-GB" dirty="0"/>
              <a:t> can be accounted for in terms of the 	</a:t>
            </a:r>
            <a:r>
              <a:rPr lang="en-GB" b="1" dirty="0"/>
              <a:t>mental states</a:t>
            </a:r>
            <a:r>
              <a:rPr lang="en-GB" dirty="0"/>
              <a:t> of the individual group members.</a:t>
            </a:r>
          </a:p>
          <a:p>
            <a:pPr marL="0" indent="0">
              <a:buNone/>
            </a:pPr>
            <a:endParaRPr lang="en-GB" b="1" dirty="0"/>
          </a:p>
          <a:p>
            <a:pPr marL="0" indent="0">
              <a:buNone/>
            </a:pPr>
            <a:endParaRPr lang="en-GB" b="1" dirty="0"/>
          </a:p>
        </p:txBody>
      </p:sp>
      <p:sp>
        <p:nvSpPr>
          <p:cNvPr id="4" name="Rektangel 3">
            <a:extLst>
              <a:ext uri="{FF2B5EF4-FFF2-40B4-BE49-F238E27FC236}">
                <a16:creationId xmlns:a16="http://schemas.microsoft.com/office/drawing/2014/main" id="{27646CAC-6D94-CBB1-C713-ACE6C21A584B}"/>
              </a:ext>
            </a:extLst>
          </p:cNvPr>
          <p:cNvSpPr/>
          <p:nvPr/>
        </p:nvSpPr>
        <p:spPr>
          <a:xfrm>
            <a:off x="1579605" y="1947171"/>
            <a:ext cx="9032789" cy="1229497"/>
          </a:xfrm>
          <a:prstGeom prst="rect">
            <a:avLst/>
          </a:prstGeom>
          <a:noFill/>
          <a:ln w="571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58207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3BE6-23EA-4A1E-A5B5-1BDC8A106F21}"/>
              </a:ext>
            </a:extLst>
          </p:cNvPr>
          <p:cNvSpPr>
            <a:spLocks noGrp="1"/>
          </p:cNvSpPr>
          <p:nvPr>
            <p:ph type="title"/>
          </p:nvPr>
        </p:nvSpPr>
        <p:spPr>
          <a:xfrm>
            <a:off x="838200" y="365125"/>
            <a:ext cx="10515600" cy="777875"/>
          </a:xfrm>
        </p:spPr>
        <p:txBody>
          <a:bodyPr>
            <a:normAutofit/>
          </a:bodyPr>
          <a:lstStyle/>
          <a:p>
            <a:endParaRPr lang="en-US" sz="3600" b="1" dirty="0">
              <a:latin typeface="+mn-lt"/>
            </a:endParaRPr>
          </a:p>
        </p:txBody>
      </p:sp>
      <p:sp>
        <p:nvSpPr>
          <p:cNvPr id="3" name="Content Placeholder 2">
            <a:extLst>
              <a:ext uri="{FF2B5EF4-FFF2-40B4-BE49-F238E27FC236}">
                <a16:creationId xmlns:a16="http://schemas.microsoft.com/office/drawing/2014/main" id="{C82AE146-7C38-40EB-B2DC-827140DE25C3}"/>
              </a:ext>
            </a:extLst>
          </p:cNvPr>
          <p:cNvSpPr>
            <a:spLocks noGrp="1"/>
          </p:cNvSpPr>
          <p:nvPr>
            <p:ph idx="1"/>
          </p:nvPr>
        </p:nvSpPr>
        <p:spPr>
          <a:xfrm>
            <a:off x="838200" y="1143000"/>
            <a:ext cx="9875108" cy="5202044"/>
          </a:xfrm>
          <a:noFill/>
          <a:ln>
            <a:noFill/>
          </a:ln>
        </p:spPr>
        <p:txBody>
          <a:bodyPr>
            <a:normAutofit/>
          </a:bodyPr>
          <a:lstStyle/>
          <a:p>
            <a:pPr marL="0" indent="0">
              <a:buNone/>
            </a:pPr>
            <a:r>
              <a:rPr lang="en-GB" dirty="0"/>
              <a:t>Common view in social epistemology:</a:t>
            </a:r>
          </a:p>
          <a:p>
            <a:pPr marL="0" indent="0">
              <a:buNone/>
            </a:pPr>
            <a:endParaRPr lang="en-GB" dirty="0"/>
          </a:p>
          <a:p>
            <a:pPr marL="0" indent="0">
              <a:buNone/>
            </a:pPr>
            <a:r>
              <a:rPr lang="en-GB" b="1" dirty="0"/>
              <a:t>	Group</a:t>
            </a:r>
            <a:r>
              <a:rPr lang="en-GB" dirty="0"/>
              <a:t> </a:t>
            </a:r>
            <a:r>
              <a:rPr lang="en-GB" b="1" dirty="0"/>
              <a:t>knowledge</a:t>
            </a:r>
            <a:r>
              <a:rPr lang="en-GB" dirty="0"/>
              <a:t> can be accounted for in terms of the 	</a:t>
            </a:r>
            <a:r>
              <a:rPr lang="en-GB" b="1" dirty="0"/>
              <a:t>mental states</a:t>
            </a:r>
            <a:r>
              <a:rPr lang="en-GB" dirty="0"/>
              <a:t> of the individual group members.</a:t>
            </a:r>
          </a:p>
          <a:p>
            <a:pPr marL="0" indent="0">
              <a:buNone/>
            </a:pPr>
            <a:endParaRPr lang="en-GB" b="1" dirty="0"/>
          </a:p>
          <a:p>
            <a:pPr marL="0" indent="0">
              <a:buNone/>
            </a:pPr>
            <a:endParaRPr lang="en-GB" b="1" dirty="0"/>
          </a:p>
          <a:p>
            <a:pPr marL="0" indent="0">
              <a:buNone/>
            </a:pPr>
            <a:r>
              <a:rPr lang="en-GB" dirty="0"/>
              <a:t>	</a:t>
            </a:r>
            <a:endParaRPr lang="en-GB" b="1" dirty="0"/>
          </a:p>
        </p:txBody>
      </p:sp>
      <p:sp>
        <p:nvSpPr>
          <p:cNvPr id="4" name="Rektangel 3">
            <a:extLst>
              <a:ext uri="{FF2B5EF4-FFF2-40B4-BE49-F238E27FC236}">
                <a16:creationId xmlns:a16="http://schemas.microsoft.com/office/drawing/2014/main" id="{27646CAC-6D94-CBB1-C713-ACE6C21A584B}"/>
              </a:ext>
            </a:extLst>
          </p:cNvPr>
          <p:cNvSpPr/>
          <p:nvPr/>
        </p:nvSpPr>
        <p:spPr>
          <a:xfrm>
            <a:off x="1579605" y="1947171"/>
            <a:ext cx="9032789" cy="1229497"/>
          </a:xfrm>
          <a:prstGeom prst="rect">
            <a:avLst/>
          </a:prstGeom>
          <a:noFill/>
          <a:ln w="571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2050" name="Picture 2" descr="Building Blocks">
            <a:extLst>
              <a:ext uri="{FF2B5EF4-FFF2-40B4-BE49-F238E27FC236}">
                <a16:creationId xmlns:a16="http://schemas.microsoft.com/office/drawing/2014/main" id="{69174322-15B5-64E9-78CA-D5395D08EFA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469" t="27653" r="15113" b="9325"/>
          <a:stretch/>
        </p:blipFill>
        <p:spPr bwMode="auto">
          <a:xfrm>
            <a:off x="7932008" y="4195432"/>
            <a:ext cx="2781300" cy="248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5102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3BE6-23EA-4A1E-A5B5-1BDC8A106F21}"/>
              </a:ext>
            </a:extLst>
          </p:cNvPr>
          <p:cNvSpPr>
            <a:spLocks noGrp="1"/>
          </p:cNvSpPr>
          <p:nvPr>
            <p:ph type="title"/>
          </p:nvPr>
        </p:nvSpPr>
        <p:spPr>
          <a:xfrm>
            <a:off x="838200" y="365125"/>
            <a:ext cx="10515600" cy="777875"/>
          </a:xfrm>
        </p:spPr>
        <p:txBody>
          <a:bodyPr>
            <a:normAutofit/>
          </a:bodyPr>
          <a:lstStyle/>
          <a:p>
            <a:endParaRPr lang="en-US" sz="3600" b="1" dirty="0">
              <a:latin typeface="+mn-lt"/>
            </a:endParaRPr>
          </a:p>
        </p:txBody>
      </p:sp>
      <p:sp>
        <p:nvSpPr>
          <p:cNvPr id="3" name="Content Placeholder 2">
            <a:extLst>
              <a:ext uri="{FF2B5EF4-FFF2-40B4-BE49-F238E27FC236}">
                <a16:creationId xmlns:a16="http://schemas.microsoft.com/office/drawing/2014/main" id="{C82AE146-7C38-40EB-B2DC-827140DE25C3}"/>
              </a:ext>
            </a:extLst>
          </p:cNvPr>
          <p:cNvSpPr>
            <a:spLocks noGrp="1"/>
          </p:cNvSpPr>
          <p:nvPr>
            <p:ph idx="1"/>
          </p:nvPr>
        </p:nvSpPr>
        <p:spPr>
          <a:xfrm>
            <a:off x="838200" y="1143000"/>
            <a:ext cx="9875108" cy="5202044"/>
          </a:xfrm>
          <a:noFill/>
          <a:ln>
            <a:noFill/>
          </a:ln>
        </p:spPr>
        <p:txBody>
          <a:bodyPr>
            <a:normAutofit/>
          </a:bodyPr>
          <a:lstStyle/>
          <a:p>
            <a:pPr marL="0" indent="0">
              <a:buNone/>
            </a:pPr>
            <a:r>
              <a:rPr lang="en-GB" dirty="0"/>
              <a:t>Common view in social epistemology:</a:t>
            </a:r>
          </a:p>
          <a:p>
            <a:pPr marL="0" indent="0">
              <a:buNone/>
            </a:pPr>
            <a:endParaRPr lang="en-GB" dirty="0"/>
          </a:p>
          <a:p>
            <a:pPr marL="0" indent="0">
              <a:buNone/>
            </a:pPr>
            <a:r>
              <a:rPr lang="en-GB" b="1" dirty="0"/>
              <a:t>	Group</a:t>
            </a:r>
            <a:r>
              <a:rPr lang="en-GB" dirty="0"/>
              <a:t> </a:t>
            </a:r>
            <a:r>
              <a:rPr lang="en-GB" b="1" dirty="0"/>
              <a:t>knowledge</a:t>
            </a:r>
            <a:r>
              <a:rPr lang="en-GB" dirty="0"/>
              <a:t> can be accounted for in terms of the 	</a:t>
            </a:r>
            <a:r>
              <a:rPr lang="en-GB" b="1" dirty="0"/>
              <a:t>mental states</a:t>
            </a:r>
            <a:r>
              <a:rPr lang="en-GB" dirty="0"/>
              <a:t> of the individual group members.</a:t>
            </a:r>
          </a:p>
          <a:p>
            <a:pPr marL="0" indent="0">
              <a:buNone/>
            </a:pPr>
            <a:endParaRPr lang="en-GB" b="1" dirty="0"/>
          </a:p>
          <a:p>
            <a:pPr marL="0" indent="0">
              <a:buNone/>
            </a:pPr>
            <a:endParaRPr lang="en-GB" b="1" dirty="0"/>
          </a:p>
          <a:p>
            <a:pPr marL="0" indent="0">
              <a:buNone/>
            </a:pPr>
            <a:r>
              <a:rPr lang="en-GB" b="1" dirty="0"/>
              <a:t>Our question: </a:t>
            </a:r>
          </a:p>
          <a:p>
            <a:pPr marL="0" indent="0">
              <a:buNone/>
            </a:pPr>
            <a:r>
              <a:rPr lang="en-GB" dirty="0"/>
              <a:t>Can the </a:t>
            </a:r>
            <a:r>
              <a:rPr lang="en-GB" b="1" dirty="0"/>
              <a:t>common view</a:t>
            </a:r>
            <a:r>
              <a:rPr lang="en-GB" dirty="0"/>
              <a:t> be maintained in the face of </a:t>
            </a:r>
            <a:r>
              <a:rPr lang="en-GB" b="1" dirty="0"/>
              <a:t>mathematics</a:t>
            </a:r>
            <a:r>
              <a:rPr lang="en-GB" dirty="0">
                <a:latin typeface="Aptos Narrow" panose="020B0004020202020204" pitchFamily="34" charset="0"/>
              </a:rPr>
              <a:t>?</a:t>
            </a:r>
            <a:endParaRPr lang="en-GB" b="1" dirty="0"/>
          </a:p>
        </p:txBody>
      </p:sp>
      <p:sp>
        <p:nvSpPr>
          <p:cNvPr id="4" name="Rektangel 3">
            <a:extLst>
              <a:ext uri="{FF2B5EF4-FFF2-40B4-BE49-F238E27FC236}">
                <a16:creationId xmlns:a16="http://schemas.microsoft.com/office/drawing/2014/main" id="{27646CAC-6D94-CBB1-C713-ACE6C21A584B}"/>
              </a:ext>
            </a:extLst>
          </p:cNvPr>
          <p:cNvSpPr/>
          <p:nvPr/>
        </p:nvSpPr>
        <p:spPr>
          <a:xfrm>
            <a:off x="1579605" y="1947171"/>
            <a:ext cx="9032789" cy="1229497"/>
          </a:xfrm>
          <a:prstGeom prst="rect">
            <a:avLst/>
          </a:prstGeom>
          <a:noFill/>
          <a:ln w="571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701469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CDAB5-E7A5-38E7-56E2-93C3E301B55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A1228E3-1C36-6B8D-4230-CE3FE6C60958}"/>
              </a:ext>
            </a:extLst>
          </p:cNvPr>
          <p:cNvSpPr>
            <a:spLocks noGrp="1"/>
          </p:cNvSpPr>
          <p:nvPr>
            <p:ph type="title"/>
          </p:nvPr>
        </p:nvSpPr>
        <p:spPr/>
        <p:txBody>
          <a:bodyPr/>
          <a:lstStyle/>
          <a:p>
            <a:r>
              <a:rPr lang="en-US" sz="4400" b="1" dirty="0">
                <a:latin typeface="+mn-lt"/>
              </a:rPr>
              <a:t>Social </a:t>
            </a:r>
            <a:r>
              <a:rPr lang="en-US" sz="4400" dirty="0">
                <a:latin typeface="+mn-lt"/>
              </a:rPr>
              <a:t>epistemology of </a:t>
            </a:r>
            <a:r>
              <a:rPr lang="en-US" sz="4400" b="1" dirty="0">
                <a:latin typeface="+mn-lt"/>
              </a:rPr>
              <a:t>mathematics</a:t>
            </a:r>
            <a:endParaRPr lang="da-DK" b="1" dirty="0"/>
          </a:p>
        </p:txBody>
      </p:sp>
      <p:pic>
        <p:nvPicPr>
          <p:cNvPr id="3" name="Picture 4" descr="Why Social Epistemology Matters">
            <a:extLst>
              <a:ext uri="{FF2B5EF4-FFF2-40B4-BE49-F238E27FC236}">
                <a16:creationId xmlns:a16="http://schemas.microsoft.com/office/drawing/2014/main" id="{1FB09A98-4D5F-B644-C4FC-913ED78D79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3100" y="2232819"/>
            <a:ext cx="6905800" cy="4625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238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15C94-7544-793A-7AAD-FB12F1D2DCB6}"/>
              </a:ext>
            </a:extLst>
          </p:cNvPr>
          <p:cNvSpPr>
            <a:spLocks noGrp="1"/>
          </p:cNvSpPr>
          <p:nvPr>
            <p:ph type="title"/>
          </p:nvPr>
        </p:nvSpPr>
        <p:spPr/>
        <p:txBody>
          <a:bodyPr/>
          <a:lstStyle/>
          <a:p>
            <a:r>
              <a:rPr lang="en-US" sz="4400" b="1" dirty="0">
                <a:latin typeface="+mn-lt"/>
              </a:rPr>
              <a:t>Social </a:t>
            </a:r>
            <a:r>
              <a:rPr lang="en-US" sz="4400" dirty="0">
                <a:latin typeface="+mn-lt"/>
              </a:rPr>
              <a:t>epistemology</a:t>
            </a:r>
            <a:endParaRPr lang="da-DK" dirty="0"/>
          </a:p>
        </p:txBody>
      </p:sp>
      <p:pic>
        <p:nvPicPr>
          <p:cNvPr id="3" name="Picture 4" descr="Why Social Epistemology Matters">
            <a:extLst>
              <a:ext uri="{FF2B5EF4-FFF2-40B4-BE49-F238E27FC236}">
                <a16:creationId xmlns:a16="http://schemas.microsoft.com/office/drawing/2014/main" id="{7AFA1CC5-B72C-8EFA-2D0E-541FA3ADD6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3100" y="2232819"/>
            <a:ext cx="6905800" cy="4625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809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DD23A-5F46-FB21-348B-37A1149D66D9}"/>
            </a:ext>
          </a:extLst>
        </p:cNvPr>
        <p:cNvGrpSpPr/>
        <p:nvPr/>
      </p:nvGrpSpPr>
      <p:grpSpPr>
        <a:xfrm>
          <a:off x="0" y="0"/>
          <a:ext cx="0" cy="0"/>
          <a:chOff x="0" y="0"/>
          <a:chExt cx="0" cy="0"/>
        </a:xfrm>
      </p:grpSpPr>
      <p:sp>
        <p:nvSpPr>
          <p:cNvPr id="13" name="Tekstfelt 12">
            <a:extLst>
              <a:ext uri="{FF2B5EF4-FFF2-40B4-BE49-F238E27FC236}">
                <a16:creationId xmlns:a16="http://schemas.microsoft.com/office/drawing/2014/main" id="{81C60F2E-5A89-88B4-9EC7-34CA66C2DD87}"/>
              </a:ext>
            </a:extLst>
          </p:cNvPr>
          <p:cNvSpPr txBox="1"/>
          <p:nvPr/>
        </p:nvSpPr>
        <p:spPr>
          <a:xfrm>
            <a:off x="274320" y="485617"/>
            <a:ext cx="11403874" cy="5262979"/>
          </a:xfrm>
          <a:prstGeom prst="rect">
            <a:avLst/>
          </a:prstGeom>
          <a:noFill/>
        </p:spPr>
        <p:txBody>
          <a:bodyPr wrap="square" rtlCol="0">
            <a:spAutoFit/>
          </a:bodyPr>
          <a:lstStyle/>
          <a:p>
            <a:r>
              <a:rPr lang="en-US" sz="2800" dirty="0"/>
              <a:t>Silvia De Toffoli, 2023, “The Epistemological Subject(s) of Mathematics,” Sect. 2.4:</a:t>
            </a:r>
          </a:p>
          <a:p>
            <a:endParaRPr lang="en-US" sz="2800" dirty="0"/>
          </a:p>
          <a:p>
            <a:endParaRPr lang="en-US" sz="2800" dirty="0"/>
          </a:p>
          <a:p>
            <a:pPr marL="719138"/>
            <a:r>
              <a:rPr lang="en-US" sz="2800" dirty="0"/>
              <a:t>Putting at the center of epistemological inquiries non-ideal subjects embedded in a specific mathematical practice obliges us to look at the social dimension of mathematics. In point of fact, contrary to the romantic image of the mathematician working in isolation, most members of a mathematical practice interact systematically with each other and with the broader mathematical community. It is for this reason that the epistemic norms at play in mathematics present a social dimension.</a:t>
            </a:r>
            <a:endParaRPr lang="da-DK" sz="2800" dirty="0"/>
          </a:p>
        </p:txBody>
      </p:sp>
    </p:spTree>
    <p:extLst>
      <p:ext uri="{BB962C8B-B14F-4D97-AF65-F5344CB8AC3E}">
        <p14:creationId xmlns:p14="http://schemas.microsoft.com/office/powerpoint/2010/main" val="3365087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554CB26B-BDC6-78DC-10D1-5B2D49E615E1}"/>
              </a:ext>
            </a:extLst>
          </p:cNvPr>
          <p:cNvPicPr>
            <a:picLocks noChangeAspect="1"/>
          </p:cNvPicPr>
          <p:nvPr/>
        </p:nvPicPr>
        <p:blipFill>
          <a:blip r:embed="rId3"/>
          <a:stretch>
            <a:fillRect/>
          </a:stretch>
        </p:blipFill>
        <p:spPr>
          <a:xfrm>
            <a:off x="2273364" y="1089197"/>
            <a:ext cx="7645272" cy="5768803"/>
          </a:xfrm>
          <a:prstGeom prst="rect">
            <a:avLst/>
          </a:prstGeom>
        </p:spPr>
      </p:pic>
      <p:cxnSp>
        <p:nvCxnSpPr>
          <p:cNvPr id="5" name="Lige forbindelse 4">
            <a:extLst>
              <a:ext uri="{FF2B5EF4-FFF2-40B4-BE49-F238E27FC236}">
                <a16:creationId xmlns:a16="http://schemas.microsoft.com/office/drawing/2014/main" id="{04217D07-36F3-C20A-F3FF-CC53498F7129}"/>
              </a:ext>
            </a:extLst>
          </p:cNvPr>
          <p:cNvCxnSpPr/>
          <p:nvPr/>
        </p:nvCxnSpPr>
        <p:spPr>
          <a:xfrm flipV="1">
            <a:off x="1532238" y="531341"/>
            <a:ext cx="0" cy="6326659"/>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6" name="Lige forbindelse 5">
            <a:extLst>
              <a:ext uri="{FF2B5EF4-FFF2-40B4-BE49-F238E27FC236}">
                <a16:creationId xmlns:a16="http://schemas.microsoft.com/office/drawing/2014/main" id="{BA2D1EA9-267D-8F9C-2A94-6C40A561897A}"/>
              </a:ext>
            </a:extLst>
          </p:cNvPr>
          <p:cNvCxnSpPr>
            <a:cxnSpLocks/>
          </p:cNvCxnSpPr>
          <p:nvPr/>
        </p:nvCxnSpPr>
        <p:spPr>
          <a:xfrm flipH="1">
            <a:off x="1532238" y="560174"/>
            <a:ext cx="8888628" cy="0"/>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 name="Lige forbindelse 7">
            <a:extLst>
              <a:ext uri="{FF2B5EF4-FFF2-40B4-BE49-F238E27FC236}">
                <a16:creationId xmlns:a16="http://schemas.microsoft.com/office/drawing/2014/main" id="{AA876E8C-72D7-9169-6C91-1C79A2ED961B}"/>
              </a:ext>
            </a:extLst>
          </p:cNvPr>
          <p:cNvCxnSpPr/>
          <p:nvPr/>
        </p:nvCxnSpPr>
        <p:spPr>
          <a:xfrm flipV="1">
            <a:off x="10420866" y="560174"/>
            <a:ext cx="0" cy="6326659"/>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1" name="Tekstfelt 10">
            <a:extLst>
              <a:ext uri="{FF2B5EF4-FFF2-40B4-BE49-F238E27FC236}">
                <a16:creationId xmlns:a16="http://schemas.microsoft.com/office/drawing/2014/main" id="{55A54E2A-99CD-5977-E434-B0345E3FBFFF}"/>
              </a:ext>
            </a:extLst>
          </p:cNvPr>
          <p:cNvSpPr txBox="1"/>
          <p:nvPr/>
        </p:nvSpPr>
        <p:spPr>
          <a:xfrm>
            <a:off x="10773563" y="6240502"/>
            <a:ext cx="1771135" cy="646331"/>
          </a:xfrm>
          <a:prstGeom prst="rect">
            <a:avLst/>
          </a:prstGeom>
          <a:solidFill>
            <a:schemeClr val="bg1"/>
          </a:solidFill>
        </p:spPr>
        <p:txBody>
          <a:bodyPr wrap="square" rtlCol="0">
            <a:spAutoFit/>
          </a:bodyPr>
          <a:lstStyle/>
          <a:p>
            <a:pPr algn="ctr"/>
            <a:r>
              <a:rPr lang="da-DK" sz="3600" b="1" dirty="0"/>
              <a:t>2010</a:t>
            </a:r>
          </a:p>
        </p:txBody>
      </p:sp>
    </p:spTree>
    <p:extLst>
      <p:ext uri="{BB962C8B-B14F-4D97-AF65-F5344CB8AC3E}">
        <p14:creationId xmlns:p14="http://schemas.microsoft.com/office/powerpoint/2010/main" val="3870782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3BE6-23EA-4A1E-A5B5-1BDC8A106F21}"/>
              </a:ext>
            </a:extLst>
          </p:cNvPr>
          <p:cNvSpPr>
            <a:spLocks noGrp="1"/>
          </p:cNvSpPr>
          <p:nvPr>
            <p:ph type="title"/>
          </p:nvPr>
        </p:nvSpPr>
        <p:spPr>
          <a:xfrm>
            <a:off x="838200" y="365125"/>
            <a:ext cx="10515600" cy="777875"/>
          </a:xfrm>
        </p:spPr>
        <p:txBody>
          <a:bodyPr>
            <a:normAutofit/>
          </a:bodyPr>
          <a:lstStyle/>
          <a:p>
            <a:endParaRPr lang="en-US" sz="3600" b="1" dirty="0">
              <a:latin typeface="+mn-lt"/>
            </a:endParaRPr>
          </a:p>
        </p:txBody>
      </p:sp>
      <p:sp>
        <p:nvSpPr>
          <p:cNvPr id="3" name="Content Placeholder 2">
            <a:extLst>
              <a:ext uri="{FF2B5EF4-FFF2-40B4-BE49-F238E27FC236}">
                <a16:creationId xmlns:a16="http://schemas.microsoft.com/office/drawing/2014/main" id="{C82AE146-7C38-40EB-B2DC-827140DE25C3}"/>
              </a:ext>
            </a:extLst>
          </p:cNvPr>
          <p:cNvSpPr>
            <a:spLocks noGrp="1"/>
          </p:cNvSpPr>
          <p:nvPr>
            <p:ph idx="1"/>
          </p:nvPr>
        </p:nvSpPr>
        <p:spPr>
          <a:xfrm>
            <a:off x="838200" y="1359243"/>
            <a:ext cx="10646664" cy="4985801"/>
          </a:xfrm>
        </p:spPr>
        <p:txBody>
          <a:bodyPr>
            <a:normAutofit/>
          </a:bodyPr>
          <a:lstStyle/>
          <a:p>
            <a:endParaRPr lang="en-GB" dirty="0"/>
          </a:p>
          <a:p>
            <a:pPr marL="514350" indent="-514350">
              <a:buFont typeface="+mj-lt"/>
              <a:buAutoNum type="alphaUcPeriod"/>
            </a:pPr>
            <a:r>
              <a:rPr lang="en-GB" dirty="0"/>
              <a:t>What does it mean to say that </a:t>
            </a:r>
            <a:r>
              <a:rPr lang="en-GB" b="1" dirty="0"/>
              <a:t>the mathematical community </a:t>
            </a:r>
            <a:r>
              <a:rPr lang="en-GB" b="1" dirty="0">
                <a:solidFill>
                  <a:srgbClr val="00B050"/>
                </a:solidFill>
              </a:rPr>
              <a:t>knows</a:t>
            </a:r>
            <a:r>
              <a:rPr lang="en-GB" dirty="0"/>
              <a:t> that </a:t>
            </a:r>
            <a:r>
              <a:rPr lang="en-GB" i="1" dirty="0"/>
              <a:t>p</a:t>
            </a:r>
            <a:r>
              <a:rPr lang="en-GB" dirty="0">
                <a:latin typeface="Aptos Narrow" panose="020B0004020202020204" pitchFamily="34" charset="0"/>
              </a:rPr>
              <a:t>?</a:t>
            </a:r>
          </a:p>
          <a:p>
            <a:pPr marL="514350" indent="-514350">
              <a:buFont typeface="+mj-lt"/>
              <a:buAutoNum type="alphaUcPeriod"/>
            </a:pPr>
            <a:endParaRPr lang="en-GB" dirty="0"/>
          </a:p>
          <a:p>
            <a:pPr marL="514350" indent="-514350">
              <a:buFont typeface="+mj-lt"/>
              <a:buAutoNum type="alphaUcPeriod"/>
            </a:pPr>
            <a:r>
              <a:rPr lang="en-GB" dirty="0"/>
              <a:t>What does our answer to A tell us about </a:t>
            </a:r>
            <a:r>
              <a:rPr lang="en-GB" b="1" dirty="0"/>
              <a:t>the mathematical community</a:t>
            </a:r>
            <a:r>
              <a:rPr lang="en-GB" dirty="0"/>
              <a:t> as a </a:t>
            </a:r>
            <a:r>
              <a:rPr lang="en-GB" b="1" dirty="0"/>
              <a:t>social epistemic </a:t>
            </a:r>
            <a:r>
              <a:rPr lang="en-GB" b="1" dirty="0">
                <a:solidFill>
                  <a:srgbClr val="00B050"/>
                </a:solidFill>
              </a:rPr>
              <a:t>subject</a:t>
            </a:r>
            <a:r>
              <a:rPr lang="en-GB" dirty="0">
                <a:latin typeface="Aptos Narrow" panose="020B0004020202020204" pitchFamily="34" charset="0"/>
              </a:rPr>
              <a:t>?</a:t>
            </a:r>
          </a:p>
          <a:p>
            <a:pPr marL="514350" indent="-514350">
              <a:buFont typeface="+mj-lt"/>
              <a:buAutoNum type="alphaUcPeriod"/>
            </a:pPr>
            <a:endParaRPr lang="en-GB" dirty="0">
              <a:latin typeface="Aptos Narrow" panose="020B0004020202020204" pitchFamily="34" charset="0"/>
            </a:endParaRPr>
          </a:p>
          <a:p>
            <a:pPr marL="514350" indent="-514350">
              <a:buFont typeface="+mj-lt"/>
              <a:buAutoNum type="alphaUcPeriod"/>
            </a:pPr>
            <a:r>
              <a:rPr lang="en-GB" dirty="0"/>
              <a:t>What do the answers to A and B tell us about the </a:t>
            </a:r>
            <a:r>
              <a:rPr lang="en-GB" b="1" dirty="0">
                <a:solidFill>
                  <a:srgbClr val="00B050"/>
                </a:solidFill>
              </a:rPr>
              <a:t>reliability</a:t>
            </a:r>
            <a:r>
              <a:rPr lang="en-GB" dirty="0"/>
              <a:t> of mathematical knowledge</a:t>
            </a:r>
            <a:r>
              <a:rPr lang="en-GB" dirty="0">
                <a:latin typeface="Aptos Narrow" panose="020B0004020202020204" pitchFamily="34" charset="0"/>
              </a:rPr>
              <a:t>?</a:t>
            </a:r>
            <a:endParaRPr lang="en-US" dirty="0"/>
          </a:p>
        </p:txBody>
      </p:sp>
    </p:spTree>
    <p:extLst>
      <p:ext uri="{BB962C8B-B14F-4D97-AF65-F5344CB8AC3E}">
        <p14:creationId xmlns:p14="http://schemas.microsoft.com/office/powerpoint/2010/main" val="291924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3BE6-23EA-4A1E-A5B5-1BDC8A106F21}"/>
              </a:ext>
            </a:extLst>
          </p:cNvPr>
          <p:cNvSpPr>
            <a:spLocks noGrp="1"/>
          </p:cNvSpPr>
          <p:nvPr>
            <p:ph type="title"/>
          </p:nvPr>
        </p:nvSpPr>
        <p:spPr>
          <a:xfrm>
            <a:off x="838200" y="365125"/>
            <a:ext cx="10515600" cy="777875"/>
          </a:xfrm>
        </p:spPr>
        <p:txBody>
          <a:bodyPr>
            <a:normAutofit/>
          </a:bodyPr>
          <a:lstStyle/>
          <a:p>
            <a:r>
              <a:rPr lang="en-US" sz="3600" dirty="0">
                <a:latin typeface="+mn-lt"/>
              </a:rPr>
              <a:t>Two </a:t>
            </a:r>
            <a:r>
              <a:rPr lang="en-US" sz="3600" b="1" dirty="0">
                <a:latin typeface="+mn-lt"/>
              </a:rPr>
              <a:t>points of departure</a:t>
            </a:r>
            <a:r>
              <a:rPr lang="en-US" sz="3600" dirty="0">
                <a:latin typeface="+mn-lt"/>
              </a:rPr>
              <a:t>, two </a:t>
            </a:r>
            <a:r>
              <a:rPr lang="en-US" sz="3600" b="1" dirty="0">
                <a:latin typeface="+mn-lt"/>
              </a:rPr>
              <a:t>intended audiences</a:t>
            </a:r>
          </a:p>
        </p:txBody>
      </p:sp>
      <p:sp>
        <p:nvSpPr>
          <p:cNvPr id="3" name="Content Placeholder 2">
            <a:extLst>
              <a:ext uri="{FF2B5EF4-FFF2-40B4-BE49-F238E27FC236}">
                <a16:creationId xmlns:a16="http://schemas.microsoft.com/office/drawing/2014/main" id="{C82AE146-7C38-40EB-B2DC-827140DE25C3}"/>
              </a:ext>
            </a:extLst>
          </p:cNvPr>
          <p:cNvSpPr>
            <a:spLocks noGrp="1"/>
          </p:cNvSpPr>
          <p:nvPr>
            <p:ph idx="1"/>
          </p:nvPr>
        </p:nvSpPr>
        <p:spPr>
          <a:xfrm>
            <a:off x="838200" y="1572322"/>
            <a:ext cx="10646664" cy="4772722"/>
          </a:xfrm>
        </p:spPr>
        <p:txBody>
          <a:bodyPr>
            <a:normAutofit/>
          </a:bodyPr>
          <a:lstStyle/>
          <a:p>
            <a:pPr marL="0" indent="0">
              <a:buNone/>
            </a:pPr>
            <a:endParaRPr lang="en-GB" dirty="0"/>
          </a:p>
          <a:p>
            <a:pPr marL="0" indent="0">
              <a:buNone/>
            </a:pPr>
            <a:r>
              <a:rPr lang="en-GB" dirty="0"/>
              <a:t>We aim to:</a:t>
            </a:r>
          </a:p>
          <a:p>
            <a:pPr marL="0" indent="0">
              <a:buNone/>
            </a:pPr>
            <a:endParaRPr lang="en-GB" dirty="0"/>
          </a:p>
          <a:p>
            <a:r>
              <a:rPr lang="en-GB" b="1" dirty="0"/>
              <a:t>use</a:t>
            </a:r>
            <a:r>
              <a:rPr lang="en-GB" dirty="0"/>
              <a:t> the literature on </a:t>
            </a:r>
            <a:r>
              <a:rPr lang="en-GB" b="1" dirty="0"/>
              <a:t>social epistemology</a:t>
            </a:r>
            <a:r>
              <a:rPr lang="en-GB" dirty="0"/>
              <a:t> to contribute to the </a:t>
            </a:r>
            <a:r>
              <a:rPr lang="en-GB" b="1" dirty="0"/>
              <a:t>philosophy of mathematics</a:t>
            </a:r>
          </a:p>
          <a:p>
            <a:endParaRPr lang="en-GB" dirty="0"/>
          </a:p>
          <a:p>
            <a:r>
              <a:rPr lang="en-GB" b="1" dirty="0"/>
              <a:t>contribute</a:t>
            </a:r>
            <a:r>
              <a:rPr lang="en-GB" dirty="0"/>
              <a:t> to the literature on </a:t>
            </a:r>
            <a:r>
              <a:rPr lang="en-GB" b="1" dirty="0"/>
              <a:t>social epistemology</a:t>
            </a:r>
            <a:r>
              <a:rPr lang="en-GB" dirty="0"/>
              <a:t> by doing </a:t>
            </a:r>
            <a:r>
              <a:rPr lang="en-GB" b="1" dirty="0"/>
              <a:t>philosophy of mathematics</a:t>
            </a:r>
            <a:r>
              <a:rPr lang="en-GB" dirty="0"/>
              <a:t>.</a:t>
            </a:r>
          </a:p>
        </p:txBody>
      </p:sp>
    </p:spTree>
    <p:extLst>
      <p:ext uri="{BB962C8B-B14F-4D97-AF65-F5344CB8AC3E}">
        <p14:creationId xmlns:p14="http://schemas.microsoft.com/office/powerpoint/2010/main" val="1473320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felt 3">
            <a:extLst>
              <a:ext uri="{FF2B5EF4-FFF2-40B4-BE49-F238E27FC236}">
                <a16:creationId xmlns:a16="http://schemas.microsoft.com/office/drawing/2014/main" id="{C39EE565-3B25-A122-0CF6-373B3EF12D3C}"/>
              </a:ext>
            </a:extLst>
          </p:cNvPr>
          <p:cNvSpPr txBox="1"/>
          <p:nvPr/>
        </p:nvSpPr>
        <p:spPr>
          <a:xfrm>
            <a:off x="652865" y="2274835"/>
            <a:ext cx="4077730" cy="646331"/>
          </a:xfrm>
          <a:prstGeom prst="rect">
            <a:avLst/>
          </a:prstGeom>
          <a:noFill/>
        </p:spPr>
        <p:txBody>
          <a:bodyPr wrap="square" rtlCol="0">
            <a:spAutoFit/>
          </a:bodyPr>
          <a:lstStyle/>
          <a:p>
            <a:r>
              <a:rPr lang="en-US" sz="3600" b="1" dirty="0">
                <a:ea typeface="Source Sans Pro Black" panose="020B0803030403020204" pitchFamily="34" charset="0"/>
              </a:rPr>
              <a:t>social epistemology</a:t>
            </a:r>
          </a:p>
        </p:txBody>
      </p:sp>
      <p:sp>
        <p:nvSpPr>
          <p:cNvPr id="5" name="Tekstfelt 4">
            <a:extLst>
              <a:ext uri="{FF2B5EF4-FFF2-40B4-BE49-F238E27FC236}">
                <a16:creationId xmlns:a16="http://schemas.microsoft.com/office/drawing/2014/main" id="{A8796A1B-B35F-C371-D922-422EBA9BB24B}"/>
              </a:ext>
            </a:extLst>
          </p:cNvPr>
          <p:cNvSpPr txBox="1"/>
          <p:nvPr/>
        </p:nvSpPr>
        <p:spPr>
          <a:xfrm>
            <a:off x="6314301" y="2295764"/>
            <a:ext cx="5605849" cy="646331"/>
          </a:xfrm>
          <a:prstGeom prst="rect">
            <a:avLst/>
          </a:prstGeom>
          <a:noFill/>
        </p:spPr>
        <p:txBody>
          <a:bodyPr wrap="square" rtlCol="0">
            <a:spAutoFit/>
          </a:bodyPr>
          <a:lstStyle/>
          <a:p>
            <a:r>
              <a:rPr lang="en-US" sz="3600" b="1" dirty="0">
                <a:ea typeface="Source Sans Pro Black" panose="020B0803030403020204" pitchFamily="34" charset="0"/>
              </a:rPr>
              <a:t>philosophy of mathematics</a:t>
            </a:r>
          </a:p>
        </p:txBody>
      </p:sp>
      <p:sp>
        <p:nvSpPr>
          <p:cNvPr id="6" name="Tekstfelt 5">
            <a:extLst>
              <a:ext uri="{FF2B5EF4-FFF2-40B4-BE49-F238E27FC236}">
                <a16:creationId xmlns:a16="http://schemas.microsoft.com/office/drawing/2014/main" id="{B9D8FCB6-1E44-8724-DE32-06011AC92CD0}"/>
              </a:ext>
            </a:extLst>
          </p:cNvPr>
          <p:cNvSpPr txBox="1"/>
          <p:nvPr/>
        </p:nvSpPr>
        <p:spPr>
          <a:xfrm>
            <a:off x="4967415" y="1752243"/>
            <a:ext cx="2693773" cy="1015663"/>
          </a:xfrm>
          <a:prstGeom prst="rect">
            <a:avLst/>
          </a:prstGeom>
          <a:noFill/>
        </p:spPr>
        <p:txBody>
          <a:bodyPr wrap="square" rtlCol="0">
            <a:spAutoFit/>
          </a:bodyPr>
          <a:lstStyle/>
          <a:p>
            <a:r>
              <a:rPr lang="da-DK" sz="6000" b="1" i="1" dirty="0">
                <a:solidFill>
                  <a:srgbClr val="FFC000"/>
                </a:solidFill>
                <a:ea typeface="Source Sans Pro Black" panose="020B0803030403020204" pitchFamily="34" charset="0"/>
              </a:rPr>
              <a:t>→</a:t>
            </a:r>
          </a:p>
        </p:txBody>
      </p:sp>
      <p:sp>
        <p:nvSpPr>
          <p:cNvPr id="7" name="Tekstfelt 6">
            <a:extLst>
              <a:ext uri="{FF2B5EF4-FFF2-40B4-BE49-F238E27FC236}">
                <a16:creationId xmlns:a16="http://schemas.microsoft.com/office/drawing/2014/main" id="{3D5A9645-E15D-9F92-EF50-442AF8FD2EF0}"/>
              </a:ext>
            </a:extLst>
          </p:cNvPr>
          <p:cNvSpPr txBox="1"/>
          <p:nvPr/>
        </p:nvSpPr>
        <p:spPr>
          <a:xfrm>
            <a:off x="4967415" y="2614644"/>
            <a:ext cx="2693773" cy="1015663"/>
          </a:xfrm>
          <a:prstGeom prst="rect">
            <a:avLst/>
          </a:prstGeom>
          <a:noFill/>
        </p:spPr>
        <p:txBody>
          <a:bodyPr wrap="square" rtlCol="0">
            <a:spAutoFit/>
          </a:bodyPr>
          <a:lstStyle/>
          <a:p>
            <a:r>
              <a:rPr lang="da-DK" sz="6000" b="1" i="1" dirty="0">
                <a:solidFill>
                  <a:srgbClr val="FFC000"/>
                </a:solidFill>
                <a:ea typeface="Source Sans Pro Black" panose="020B0803030403020204" pitchFamily="34" charset="0"/>
              </a:rPr>
              <a:t>←</a:t>
            </a:r>
          </a:p>
        </p:txBody>
      </p:sp>
    </p:spTree>
    <p:extLst>
      <p:ext uri="{BB962C8B-B14F-4D97-AF65-F5344CB8AC3E}">
        <p14:creationId xmlns:p14="http://schemas.microsoft.com/office/powerpoint/2010/main" val="3436380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felt 3">
            <a:extLst>
              <a:ext uri="{FF2B5EF4-FFF2-40B4-BE49-F238E27FC236}">
                <a16:creationId xmlns:a16="http://schemas.microsoft.com/office/drawing/2014/main" id="{C39EE565-3B25-A122-0CF6-373B3EF12D3C}"/>
              </a:ext>
            </a:extLst>
          </p:cNvPr>
          <p:cNvSpPr txBox="1"/>
          <p:nvPr/>
        </p:nvSpPr>
        <p:spPr>
          <a:xfrm>
            <a:off x="652865" y="2274835"/>
            <a:ext cx="4077730" cy="646331"/>
          </a:xfrm>
          <a:prstGeom prst="rect">
            <a:avLst/>
          </a:prstGeom>
          <a:noFill/>
        </p:spPr>
        <p:txBody>
          <a:bodyPr wrap="square" rtlCol="0">
            <a:spAutoFit/>
          </a:bodyPr>
          <a:lstStyle/>
          <a:p>
            <a:r>
              <a:rPr lang="en-US" sz="3600" b="1" dirty="0">
                <a:ea typeface="Source Sans Pro Black" panose="020B0803030403020204" pitchFamily="34" charset="0"/>
              </a:rPr>
              <a:t>social epistemology</a:t>
            </a:r>
          </a:p>
        </p:txBody>
      </p:sp>
      <p:sp>
        <p:nvSpPr>
          <p:cNvPr id="5" name="Tekstfelt 4">
            <a:extLst>
              <a:ext uri="{FF2B5EF4-FFF2-40B4-BE49-F238E27FC236}">
                <a16:creationId xmlns:a16="http://schemas.microsoft.com/office/drawing/2014/main" id="{A8796A1B-B35F-C371-D922-422EBA9BB24B}"/>
              </a:ext>
            </a:extLst>
          </p:cNvPr>
          <p:cNvSpPr txBox="1"/>
          <p:nvPr/>
        </p:nvSpPr>
        <p:spPr>
          <a:xfrm>
            <a:off x="6314301" y="2295764"/>
            <a:ext cx="5605849" cy="646331"/>
          </a:xfrm>
          <a:prstGeom prst="rect">
            <a:avLst/>
          </a:prstGeom>
          <a:noFill/>
        </p:spPr>
        <p:txBody>
          <a:bodyPr wrap="square" rtlCol="0">
            <a:spAutoFit/>
          </a:bodyPr>
          <a:lstStyle/>
          <a:p>
            <a:r>
              <a:rPr lang="en-US" sz="3600" b="1" dirty="0">
                <a:ea typeface="Source Sans Pro Black" panose="020B0803030403020204" pitchFamily="34" charset="0"/>
              </a:rPr>
              <a:t>philosophy of mathematics</a:t>
            </a:r>
          </a:p>
        </p:txBody>
      </p:sp>
      <p:sp>
        <p:nvSpPr>
          <p:cNvPr id="6" name="Tekstfelt 5">
            <a:extLst>
              <a:ext uri="{FF2B5EF4-FFF2-40B4-BE49-F238E27FC236}">
                <a16:creationId xmlns:a16="http://schemas.microsoft.com/office/drawing/2014/main" id="{B9D8FCB6-1E44-8724-DE32-06011AC92CD0}"/>
              </a:ext>
            </a:extLst>
          </p:cNvPr>
          <p:cNvSpPr txBox="1"/>
          <p:nvPr/>
        </p:nvSpPr>
        <p:spPr>
          <a:xfrm>
            <a:off x="4967414" y="2090168"/>
            <a:ext cx="2693773" cy="1015663"/>
          </a:xfrm>
          <a:prstGeom prst="rect">
            <a:avLst/>
          </a:prstGeom>
          <a:noFill/>
        </p:spPr>
        <p:txBody>
          <a:bodyPr wrap="square" rtlCol="0">
            <a:spAutoFit/>
          </a:bodyPr>
          <a:lstStyle/>
          <a:p>
            <a:r>
              <a:rPr lang="da-DK" sz="6000" b="1" i="1" dirty="0">
                <a:solidFill>
                  <a:srgbClr val="FFC000"/>
                </a:solidFill>
                <a:ea typeface="Source Sans Pro Black" panose="020B0803030403020204" pitchFamily="34" charset="0"/>
              </a:rPr>
              <a:t>→</a:t>
            </a:r>
          </a:p>
        </p:txBody>
      </p:sp>
      <p:pic>
        <p:nvPicPr>
          <p:cNvPr id="2" name="Picture 2" descr="Hanne Andersen - Ansatte ved Institut for Naturfagenes Didaktik">
            <a:extLst>
              <a:ext uri="{FF2B5EF4-FFF2-40B4-BE49-F238E27FC236}">
                <a16:creationId xmlns:a16="http://schemas.microsoft.com/office/drawing/2014/main" id="{B95C6550-0B5D-AECE-FDBD-BBF6D01469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7459" y="4388692"/>
            <a:ext cx="2469308" cy="246930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1CC5A8E8-9F12-8000-EFFC-DF00C1526B3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4034"/>
          <a:stretch/>
        </p:blipFill>
        <p:spPr bwMode="auto">
          <a:xfrm>
            <a:off x="7080419" y="4366665"/>
            <a:ext cx="2469308" cy="2513361"/>
          </a:xfrm>
          <a:prstGeom prst="rect">
            <a:avLst/>
          </a:prstGeom>
          <a:noFill/>
          <a:extLst>
            <a:ext uri="{909E8E84-426E-40DD-AFC4-6F175D3DCCD1}">
              <a14:hiddenFill xmlns:a14="http://schemas.microsoft.com/office/drawing/2010/main">
                <a:solidFill>
                  <a:srgbClr val="FFFFFF"/>
                </a:solidFill>
              </a14:hiddenFill>
            </a:ext>
          </a:extLst>
        </p:spPr>
      </p:pic>
      <p:sp>
        <p:nvSpPr>
          <p:cNvPr id="8" name="Tekstfelt 7">
            <a:extLst>
              <a:ext uri="{FF2B5EF4-FFF2-40B4-BE49-F238E27FC236}">
                <a16:creationId xmlns:a16="http://schemas.microsoft.com/office/drawing/2014/main" id="{47CF5D3B-8B64-0284-6AA6-F21D8BD7121F}"/>
              </a:ext>
            </a:extLst>
          </p:cNvPr>
          <p:cNvSpPr txBox="1"/>
          <p:nvPr/>
        </p:nvSpPr>
        <p:spPr>
          <a:xfrm>
            <a:off x="3885187" y="5795319"/>
            <a:ext cx="2210813" cy="1015663"/>
          </a:xfrm>
          <a:prstGeom prst="rect">
            <a:avLst/>
          </a:prstGeom>
          <a:noFill/>
        </p:spPr>
        <p:txBody>
          <a:bodyPr wrap="square" rtlCol="0">
            <a:spAutoFit/>
          </a:bodyPr>
          <a:lstStyle/>
          <a:p>
            <a:r>
              <a:rPr lang="da-DK" sz="3000" dirty="0"/>
              <a:t>Hanne Andersen</a:t>
            </a:r>
          </a:p>
        </p:txBody>
      </p:sp>
      <p:sp>
        <p:nvSpPr>
          <p:cNvPr id="9" name="Tekstfelt 8">
            <a:extLst>
              <a:ext uri="{FF2B5EF4-FFF2-40B4-BE49-F238E27FC236}">
                <a16:creationId xmlns:a16="http://schemas.microsoft.com/office/drawing/2014/main" id="{70E5D7BA-F576-B6B3-A4D7-B4B7B6C4EC5C}"/>
              </a:ext>
            </a:extLst>
          </p:cNvPr>
          <p:cNvSpPr txBox="1"/>
          <p:nvPr/>
        </p:nvSpPr>
        <p:spPr>
          <a:xfrm>
            <a:off x="9638249" y="5795320"/>
            <a:ext cx="3373416" cy="1015663"/>
          </a:xfrm>
          <a:prstGeom prst="rect">
            <a:avLst/>
          </a:prstGeom>
          <a:noFill/>
        </p:spPr>
        <p:txBody>
          <a:bodyPr wrap="square" rtlCol="0">
            <a:spAutoFit/>
          </a:bodyPr>
          <a:lstStyle/>
          <a:p>
            <a:r>
              <a:rPr lang="da-DK" sz="3000" dirty="0"/>
              <a:t>Henrik Kragh Sørensen</a:t>
            </a:r>
          </a:p>
        </p:txBody>
      </p:sp>
    </p:spTree>
    <p:extLst>
      <p:ext uri="{BB962C8B-B14F-4D97-AF65-F5344CB8AC3E}">
        <p14:creationId xmlns:p14="http://schemas.microsoft.com/office/powerpoint/2010/main" val="2195117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57470</TotalTime>
  <Words>421</Words>
  <Application>Microsoft Office PowerPoint</Application>
  <PresentationFormat>Widescreen</PresentationFormat>
  <Paragraphs>80</Paragraphs>
  <Slides>15</Slides>
  <Notes>13</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15</vt:i4>
      </vt:variant>
    </vt:vector>
  </HeadingPairs>
  <TitlesOfParts>
    <vt:vector size="21" baseType="lpstr">
      <vt:lpstr>Aptos Narrow</vt:lpstr>
      <vt:lpstr>Arial</vt:lpstr>
      <vt:lpstr>Calibri</vt:lpstr>
      <vt:lpstr>Calibri Light</vt:lpstr>
      <vt:lpstr>Source Sans Pro Black</vt:lpstr>
      <vt:lpstr>Office Theme</vt:lpstr>
      <vt:lpstr>PowerPoint-præsentation</vt:lpstr>
      <vt:lpstr>Social epistemology of mathematics</vt:lpstr>
      <vt:lpstr>Social epistemology</vt:lpstr>
      <vt:lpstr>PowerPoint-præsentation</vt:lpstr>
      <vt:lpstr>PowerPoint-præsentation</vt:lpstr>
      <vt:lpstr>PowerPoint-præsentation</vt:lpstr>
      <vt:lpstr>Two points of departure, two intended audiences</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Proof as Dialogue</dc:title>
  <dc:creator>Line Edslev Andersen</dc:creator>
  <cp:lastModifiedBy>Line Edslev Andersen</cp:lastModifiedBy>
  <cp:revision>337</cp:revision>
  <cp:lastPrinted>2018-09-18T15:34:12Z</cp:lastPrinted>
  <dcterms:created xsi:type="dcterms:W3CDTF">2017-11-01T10:44:02Z</dcterms:created>
  <dcterms:modified xsi:type="dcterms:W3CDTF">2024-06-10T11:48:18Z</dcterms:modified>
</cp:coreProperties>
</file>